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7" r:id="rId2"/>
    <p:sldId id="259" r:id="rId3"/>
    <p:sldId id="261" r:id="rId4"/>
    <p:sldId id="260" r:id="rId5"/>
    <p:sldId id="262" r:id="rId6"/>
    <p:sldId id="263" r:id="rId7"/>
    <p:sldId id="264" r:id="rId8"/>
    <p:sldId id="265" r:id="rId9"/>
    <p:sldId id="267" r:id="rId10"/>
    <p:sldId id="268" r:id="rId11"/>
    <p:sldId id="269" r:id="rId12"/>
    <p:sldId id="270" r:id="rId13"/>
    <p:sldId id="271" r:id="rId14"/>
    <p:sldId id="272" r:id="rId15"/>
    <p:sldId id="273" r:id="rId16"/>
    <p:sldId id="274" r:id="rId17"/>
    <p:sldId id="275" r:id="rId18"/>
    <p:sldId id="276" r:id="rId1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E8AC8C8-E0AB-417F-B2FC-7D60E8ED9660}" type="datetimeFigureOut">
              <a:rPr lang="en-GB" smtClean="0"/>
              <a:t>28/05/2014</a:t>
            </a:fld>
            <a:endParaRPr lang="en-GB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GB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8F84D1D-0711-4ECF-B39C-7FE6932DC5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43210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F84D1D-0711-4ECF-B39C-7FE6932DC53F}" type="slidenum">
              <a:rPr lang="en-GB" smtClean="0"/>
              <a:t>1</a:t>
            </a:fld>
            <a:endParaRPr lang="en-GB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nl-NL" smtClean="0"/>
              <a:t>Klik om de stijl te bewerken</a:t>
            </a:r>
            <a:endParaRPr lang="en-GB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nl-NL" smtClean="0"/>
              <a:t>Klik om het opmaakprofiel van de modelondertitel te bewerken</a:t>
            </a:r>
            <a:endParaRPr lang="en-GB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F1C10C-A4DF-4DB8-87B0-DFA18C2E2984}" type="datetimeFigureOut">
              <a:rPr lang="en-GB" smtClean="0"/>
              <a:t>28/05/2014</a:t>
            </a:fld>
            <a:endParaRPr lang="en-GB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83263-FD1B-469F-9B3B-52E9734C5C4E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en-GB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GB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F1C10C-A4DF-4DB8-87B0-DFA18C2E2984}" type="datetimeFigureOut">
              <a:rPr lang="en-GB" smtClean="0"/>
              <a:t>28/05/2014</a:t>
            </a:fld>
            <a:endParaRPr lang="en-GB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83263-FD1B-469F-9B3B-52E9734C5C4E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nl-NL" smtClean="0"/>
              <a:t>Klik om de stijl te bewerken</a:t>
            </a:r>
            <a:endParaRPr lang="en-GB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F1C10C-A4DF-4DB8-87B0-DFA18C2E2984}" type="datetimeFigureOut">
              <a:rPr lang="en-GB" smtClean="0"/>
              <a:t>28/05/2014</a:t>
            </a:fld>
            <a:endParaRPr lang="en-GB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83263-FD1B-469F-9B3B-52E9734C5C4E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en-GB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GB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GB"/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F1C10C-A4DF-4DB8-87B0-DFA18C2E2984}" type="datetimeFigureOut">
              <a:rPr lang="en-GB" smtClean="0"/>
              <a:t>28/05/2014</a:t>
            </a:fld>
            <a:endParaRPr lang="en-GB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83263-FD1B-469F-9B3B-52E9734C5C4E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nl-NL" smtClean="0"/>
              <a:t>Klik om de stijl te bewerken</a:t>
            </a:r>
            <a:endParaRPr lang="en-GB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GB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GB"/>
          </a:p>
        </p:txBody>
      </p:sp>
      <p:sp>
        <p:nvSpPr>
          <p:cNvPr id="7" name="Tijdelijke aanduiding voor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F1C10C-A4DF-4DB8-87B0-DFA18C2E2984}" type="datetimeFigureOut">
              <a:rPr lang="en-GB" smtClean="0"/>
              <a:t>28/05/2014</a:t>
            </a:fld>
            <a:endParaRPr lang="en-GB"/>
          </a:p>
        </p:txBody>
      </p:sp>
      <p:sp>
        <p:nvSpPr>
          <p:cNvPr id="8" name="Tijdelijke aanduiding voor voettekst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Tijdelijke aanduiding voor dianumm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83263-FD1B-469F-9B3B-52E9734C5C4E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en-GB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F1C10C-A4DF-4DB8-87B0-DFA18C2E2984}" type="datetimeFigureOut">
              <a:rPr lang="en-GB" smtClean="0"/>
              <a:t>28/05/2014</a:t>
            </a:fld>
            <a:endParaRPr lang="en-GB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83263-FD1B-469F-9B3B-52E9734C5C4E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F1C10C-A4DF-4DB8-87B0-DFA18C2E2984}" type="datetimeFigureOut">
              <a:rPr lang="en-GB" smtClean="0"/>
              <a:t>28/05/2014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83263-FD1B-469F-9B3B-52E9734C5C4E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 smtClean="0"/>
              <a:t>Klik om de stijl te bewerken</a:t>
            </a:r>
            <a:endParaRPr lang="en-GB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GB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F1C10C-A4DF-4DB8-87B0-DFA18C2E2984}" type="datetimeFigureOut">
              <a:rPr lang="en-GB" smtClean="0"/>
              <a:t>28/05/2014</a:t>
            </a:fld>
            <a:endParaRPr lang="en-GB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83263-FD1B-469F-9B3B-52E9734C5C4E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 smtClean="0"/>
              <a:t>Klik om de stijl te bewerken</a:t>
            </a:r>
            <a:endParaRPr lang="en-GB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F1C10C-A4DF-4DB8-87B0-DFA18C2E2984}" type="datetimeFigureOut">
              <a:rPr lang="en-GB" smtClean="0"/>
              <a:t>28/05/2014</a:t>
            </a:fld>
            <a:endParaRPr lang="en-GB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83263-FD1B-469F-9B3B-52E9734C5C4E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en-GB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GB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F1C10C-A4DF-4DB8-87B0-DFA18C2E2984}" type="datetimeFigureOut">
              <a:rPr lang="en-GB" smtClean="0"/>
              <a:t>28/05/2014</a:t>
            </a:fld>
            <a:endParaRPr lang="en-GB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83263-FD1B-469F-9B3B-52E9734C5C4E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nl-NL" smtClean="0"/>
              <a:t>Klik om de stijl te bewerken</a:t>
            </a:r>
            <a:endParaRPr lang="en-GB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GB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F1C10C-A4DF-4DB8-87B0-DFA18C2E2984}" type="datetimeFigureOut">
              <a:rPr lang="en-GB" smtClean="0"/>
              <a:t>28/05/2014</a:t>
            </a:fld>
            <a:endParaRPr lang="en-GB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83263-FD1B-469F-9B3B-52E9734C5C4E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71750" y="4549775"/>
            <a:ext cx="4000500" cy="1379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chthoek 3"/>
          <p:cNvSpPr/>
          <p:nvPr/>
        </p:nvSpPr>
        <p:spPr>
          <a:xfrm rot="16200000">
            <a:off x="-3464775" y="3250405"/>
            <a:ext cx="7143801" cy="357188"/>
          </a:xfrm>
          <a:prstGeom prst="rect">
            <a:avLst/>
          </a:prstGeom>
          <a:solidFill>
            <a:srgbClr val="C00000"/>
          </a:solidFill>
          <a:ln>
            <a:solidFill>
              <a:schemeClr val="tx1"/>
            </a:solidFill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NL"/>
          </a:p>
        </p:txBody>
      </p:sp>
      <p:sp>
        <p:nvSpPr>
          <p:cNvPr id="5" name="Rechthoek 4"/>
          <p:cNvSpPr/>
          <p:nvPr/>
        </p:nvSpPr>
        <p:spPr>
          <a:xfrm>
            <a:off x="-142875" y="3678238"/>
            <a:ext cx="9429750" cy="36512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NL"/>
          </a:p>
        </p:txBody>
      </p:sp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>
            <a:noAutofit/>
          </a:bodyPr>
          <a:lstStyle>
            <a:lvl1pPr>
              <a:defRPr sz="5400" b="1" cap="small" baseline="0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6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DB06AF-21B2-4B6F-92C7-CDD9D1D69C95}" type="datetime1">
              <a:rPr lang="nl-NL" smtClean="0"/>
              <a:pPr>
                <a:defRPr/>
              </a:pPr>
              <a:t>28-5-2014</a:t>
            </a:fld>
            <a:endParaRPr lang="nl-NL"/>
          </a:p>
        </p:txBody>
      </p:sp>
      <p:sp>
        <p:nvSpPr>
          <p:cNvPr id="7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8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80D660-E09C-4764-8A89-543BB5E0484E}" type="slidenum">
              <a:rPr lang="nl-NL"/>
              <a:pPr>
                <a:defRPr/>
              </a:pPr>
              <a:t>‹#›</a:t>
            </a:fld>
            <a:endParaRPr lang="nl-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 smtClean="0"/>
              <a:t>Klik om de stijl te bewerken</a:t>
            </a:r>
            <a:endParaRPr lang="en-GB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GB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F1C10C-A4DF-4DB8-87B0-DFA18C2E2984}" type="datetimeFigureOut">
              <a:rPr lang="en-GB" smtClean="0"/>
              <a:t>28/05/2014</a:t>
            </a:fld>
            <a:endParaRPr lang="en-GB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F83263-FD1B-469F-9B3B-52E9734C5C4E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1052736"/>
            <a:ext cx="7772400" cy="1470025"/>
          </a:xfrm>
        </p:spPr>
        <p:txBody>
          <a:bodyPr rtlCol="0"/>
          <a:lstStyle/>
          <a:p>
            <a:r>
              <a:rPr lang="en-GB" sz="3200" dirty="0" smtClean="0"/>
              <a:t>A European Renal Best Practice (ERBP) position statement on</a:t>
            </a:r>
            <a:br>
              <a:rPr lang="en-GB" sz="3200" dirty="0" smtClean="0"/>
            </a:br>
            <a:r>
              <a:rPr lang="en-GB" sz="3200" dirty="0" smtClean="0"/>
              <a:t>the Kidney Disease Improving Global Outcomes (KDIGO)</a:t>
            </a:r>
            <a:br>
              <a:rPr lang="en-GB" sz="3200" dirty="0" smtClean="0"/>
            </a:br>
            <a:r>
              <a:rPr lang="en-GB" sz="3200" dirty="0" smtClean="0"/>
              <a:t>Clinical Practice Guidelines on Acute Kidney Injury: part 2:</a:t>
            </a:r>
            <a:br>
              <a:rPr lang="en-GB" sz="3200" dirty="0" smtClean="0"/>
            </a:br>
            <a:r>
              <a:rPr lang="en-GB" sz="3200" dirty="0" smtClean="0"/>
              <a:t>renal replacement therapy</a:t>
            </a:r>
            <a:endParaRPr lang="nl-NL" sz="3200" dirty="0"/>
          </a:p>
        </p:txBody>
      </p:sp>
      <p:sp>
        <p:nvSpPr>
          <p:cNvPr id="3" name="Ondertitel 2"/>
          <p:cNvSpPr>
            <a:spLocks noGrp="1"/>
          </p:cNvSpPr>
          <p:nvPr>
            <p:ph type="subTitle" idx="4294967295"/>
          </p:nvPr>
        </p:nvSpPr>
        <p:spPr>
          <a:xfrm>
            <a:off x="1371600" y="3886200"/>
            <a:ext cx="6400800" cy="542925"/>
          </a:xfrm>
        </p:spPr>
        <p:txBody>
          <a:bodyPr rtlCol="0">
            <a:normAutofit lnSpcReduction="10000"/>
          </a:bodyPr>
          <a:lstStyle/>
          <a:p>
            <a:pPr algn="ct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nl-NL" dirty="0" err="1" smtClean="0"/>
              <a:t>October</a:t>
            </a:r>
            <a:r>
              <a:rPr lang="nl-NL" dirty="0" smtClean="0"/>
              <a:t> 2013</a:t>
            </a:r>
            <a:endParaRPr lang="nl-NL" dirty="0"/>
          </a:p>
        </p:txBody>
      </p:sp>
      <p:sp>
        <p:nvSpPr>
          <p:cNvPr id="6" name="Tijdelijke aanduiding voor voettekst 3"/>
          <p:cNvSpPr>
            <a:spLocks noGrp="1"/>
          </p:cNvSpPr>
          <p:nvPr>
            <p:ph type="ftr" sz="quarter" idx="11"/>
          </p:nvPr>
        </p:nvSpPr>
        <p:spPr>
          <a:xfrm>
            <a:off x="1043608" y="6309320"/>
            <a:ext cx="6858000" cy="365125"/>
          </a:xfrm>
        </p:spPr>
        <p:txBody>
          <a:bodyPr/>
          <a:lstStyle/>
          <a:p>
            <a:pPr>
              <a:defRPr/>
            </a:pPr>
            <a:r>
              <a:rPr lang="nl-BE" smtClean="0"/>
              <a:t>European Renal Best Practice</a:t>
            </a:r>
          </a:p>
          <a:p>
            <a:pPr>
              <a:defRPr/>
            </a:pPr>
            <a:r>
              <a:rPr lang="nl-BE" smtClean="0"/>
              <a:t>Prof. Wim Van Biesen – Chairman of ERBP Advisory Board – Email: guidelines@era-edta.org</a:t>
            </a:r>
          </a:p>
          <a:p>
            <a:pPr>
              <a:defRPr/>
            </a:pPr>
            <a:r>
              <a:rPr lang="nl-BE" smtClean="0"/>
              <a:t>www.european-renal-best-practice.org</a:t>
            </a:r>
            <a:endParaRPr lang="nl-N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0" y="116632"/>
            <a:ext cx="8999984" cy="1470025"/>
          </a:xfrm>
        </p:spPr>
        <p:txBody>
          <a:bodyPr>
            <a:noAutofit/>
          </a:bodyPr>
          <a:lstStyle/>
          <a:p>
            <a:pPr algn="l"/>
            <a:r>
              <a:rPr lang="en-GB" sz="2400" b="1" dirty="0" smtClean="0">
                <a:solidFill>
                  <a:srgbClr val="FF0000"/>
                </a:solidFill>
              </a:rPr>
              <a:t>   TIMING </a:t>
            </a:r>
            <a:r>
              <a:rPr lang="en-GB" sz="2400" b="1" dirty="0">
                <a:solidFill>
                  <a:srgbClr val="FF0000"/>
                </a:solidFill>
              </a:rPr>
              <a:t>OF RENAL REPLACEMENT </a:t>
            </a:r>
            <a:r>
              <a:rPr lang="en-GB" sz="2400" b="1" dirty="0" smtClean="0">
                <a:solidFill>
                  <a:srgbClr val="FF0000"/>
                </a:solidFill>
              </a:rPr>
              <a:t>THERAPY IN </a:t>
            </a:r>
            <a:r>
              <a:rPr lang="en-GB" sz="2400" b="1" dirty="0">
                <a:solidFill>
                  <a:srgbClr val="FF0000"/>
                </a:solidFill>
              </a:rPr>
              <a:t>AKI</a:t>
            </a:r>
            <a:r>
              <a:rPr lang="en-GB" sz="2400" dirty="0" smtClean="0"/>
              <a:t/>
            </a:r>
            <a:br>
              <a:rPr lang="en-GB" sz="2400" dirty="0" smtClean="0"/>
            </a:br>
            <a:endParaRPr lang="en-GB" sz="2400" dirty="0">
              <a:solidFill>
                <a:srgbClr val="FF0000"/>
              </a:solidFill>
            </a:endParaRPr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251520" y="1700808"/>
            <a:ext cx="8352928" cy="3649960"/>
          </a:xfrm>
        </p:spPr>
        <p:txBody>
          <a:bodyPr>
            <a:noAutofit/>
          </a:bodyPr>
          <a:lstStyle/>
          <a:p>
            <a:pPr algn="l"/>
            <a:r>
              <a:rPr lang="en-GB" sz="1800" dirty="0" smtClean="0">
                <a:solidFill>
                  <a:schemeClr val="tx1"/>
                </a:solidFill>
              </a:rPr>
              <a:t>(</a:t>
            </a:r>
            <a:r>
              <a:rPr lang="en-GB" sz="1800" dirty="0" err="1">
                <a:solidFill>
                  <a:schemeClr val="tx1"/>
                </a:solidFill>
              </a:rPr>
              <a:t>i</a:t>
            </a:r>
            <a:r>
              <a:rPr lang="en-GB" sz="1800" dirty="0" smtClean="0">
                <a:solidFill>
                  <a:schemeClr val="tx1"/>
                </a:solidFill>
              </a:rPr>
              <a:t>) </a:t>
            </a:r>
            <a:r>
              <a:rPr lang="en-GB" sz="1800" dirty="0">
                <a:solidFill>
                  <a:schemeClr val="tx1"/>
                </a:solidFill>
              </a:rPr>
              <a:t>Initiate RRT when </a:t>
            </a:r>
            <a:r>
              <a:rPr lang="en-GB" sz="1800" dirty="0" smtClean="0">
                <a:solidFill>
                  <a:schemeClr val="tx1"/>
                </a:solidFill>
              </a:rPr>
              <a:t>life-threatening </a:t>
            </a:r>
            <a:r>
              <a:rPr lang="en-GB" sz="1800" dirty="0">
                <a:solidFill>
                  <a:schemeClr val="tx1"/>
                </a:solidFill>
              </a:rPr>
              <a:t>changes in fluid, </a:t>
            </a:r>
            <a:r>
              <a:rPr lang="en-GB" sz="1800" dirty="0" smtClean="0">
                <a:solidFill>
                  <a:schemeClr val="tx1"/>
                </a:solidFill>
              </a:rPr>
              <a:t>electrolyte and </a:t>
            </a:r>
            <a:r>
              <a:rPr lang="en-GB" sz="1800" dirty="0">
                <a:solidFill>
                  <a:schemeClr val="tx1"/>
                </a:solidFill>
              </a:rPr>
              <a:t>acid–base balance exist that cannot </a:t>
            </a:r>
            <a:r>
              <a:rPr lang="en-GB" sz="1800" dirty="0" smtClean="0">
                <a:solidFill>
                  <a:schemeClr val="tx1"/>
                </a:solidFill>
              </a:rPr>
              <a:t>be managed </a:t>
            </a:r>
            <a:r>
              <a:rPr lang="en-GB" sz="1800" dirty="0">
                <a:solidFill>
                  <a:schemeClr val="tx1"/>
                </a:solidFill>
              </a:rPr>
              <a:t>by conservative treatment. (not graded</a:t>
            </a:r>
            <a:r>
              <a:rPr lang="en-GB" sz="1800" dirty="0" smtClean="0">
                <a:solidFill>
                  <a:schemeClr val="tx1"/>
                </a:solidFill>
              </a:rPr>
              <a:t>)</a:t>
            </a:r>
          </a:p>
          <a:p>
            <a:pPr algn="l"/>
            <a:endParaRPr lang="en-GB" sz="1400" dirty="0">
              <a:solidFill>
                <a:schemeClr val="tx1"/>
              </a:solidFill>
            </a:endParaRPr>
          </a:p>
        </p:txBody>
      </p:sp>
      <p:pic>
        <p:nvPicPr>
          <p:cNvPr id="4" name="Afbeelding 3" descr="ERBP 2011 Press+.t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80312" y="6368102"/>
            <a:ext cx="1566687" cy="489898"/>
          </a:xfrm>
          <a:prstGeom prst="rect">
            <a:avLst/>
          </a:prstGeom>
        </p:spPr>
      </p:pic>
      <p:cxnSp>
        <p:nvCxnSpPr>
          <p:cNvPr id="10" name="Rechte verbindingslijn 9"/>
          <p:cNvCxnSpPr/>
          <p:nvPr/>
        </p:nvCxnSpPr>
        <p:spPr>
          <a:xfrm>
            <a:off x="0" y="6165304"/>
            <a:ext cx="9144000" cy="0"/>
          </a:xfrm>
          <a:prstGeom prst="line">
            <a:avLst/>
          </a:prstGeom>
          <a:ln w="25400">
            <a:gradFill flip="none" rotWithShape="1">
              <a:gsLst>
                <a:gs pos="6000">
                  <a:srgbClr val="C8264D">
                    <a:alpha val="93000"/>
                  </a:srgbClr>
                </a:gs>
                <a:gs pos="30000">
                  <a:srgbClr val="66008F"/>
                </a:gs>
                <a:gs pos="64999">
                  <a:srgbClr val="BA0066"/>
                </a:gs>
                <a:gs pos="89999">
                  <a:srgbClr val="FF0000"/>
                </a:gs>
                <a:gs pos="100000">
                  <a:srgbClr val="FF8200"/>
                </a:gs>
              </a:gsLst>
              <a:lin ang="1620000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echthoek 8"/>
          <p:cNvSpPr/>
          <p:nvPr/>
        </p:nvSpPr>
        <p:spPr>
          <a:xfrm>
            <a:off x="0" y="6073170"/>
            <a:ext cx="8532440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700" dirty="0" smtClean="0"/>
              <a:t>A European Renal Best Practice (ERBP) position statement on the Kidney Disease Improving Global Outcomes (KDIGO)</a:t>
            </a:r>
            <a:br>
              <a:rPr lang="en-GB" sz="700" dirty="0" smtClean="0"/>
            </a:br>
            <a:r>
              <a:rPr lang="en-GB" sz="700" dirty="0" smtClean="0"/>
              <a:t>Clinical Practice Guidelines on Acute Kidney Injury: part 2: renal replacement therapy</a:t>
            </a:r>
            <a:br>
              <a:rPr lang="en-GB" sz="700" dirty="0" smtClean="0"/>
            </a:br>
            <a:r>
              <a:rPr lang="en-GB" sz="800" dirty="0" err="1" smtClean="0"/>
              <a:t>Nephrol</a:t>
            </a:r>
            <a:r>
              <a:rPr lang="en-GB" sz="800" dirty="0" smtClean="0"/>
              <a:t> Dial Transplant (2013) 28: 2940–2945</a:t>
            </a:r>
          </a:p>
          <a:p>
            <a:pPr algn="ctr"/>
            <a:r>
              <a:rPr lang="en-GB" sz="800" dirty="0" err="1" smtClean="0"/>
              <a:t>doi</a:t>
            </a:r>
            <a:r>
              <a:rPr lang="en-GB" sz="800" dirty="0" smtClean="0"/>
              <a:t>: 10.1093/</a:t>
            </a:r>
            <a:r>
              <a:rPr lang="en-GB" sz="800" dirty="0" err="1" smtClean="0"/>
              <a:t>ndt</a:t>
            </a:r>
            <a:r>
              <a:rPr lang="en-GB" sz="800" dirty="0" smtClean="0"/>
              <a:t>/gft297</a:t>
            </a:r>
          </a:p>
          <a:p>
            <a:pPr algn="ctr"/>
            <a:r>
              <a:rPr lang="en-GB" sz="800" dirty="0" smtClean="0"/>
              <a:t>Advance Access publication 11 October 2013</a:t>
            </a:r>
          </a:p>
          <a:p>
            <a:pPr algn="ctr"/>
            <a:endParaRPr lang="en-GB" sz="7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0" y="116632"/>
            <a:ext cx="8999984" cy="1470025"/>
          </a:xfrm>
        </p:spPr>
        <p:txBody>
          <a:bodyPr>
            <a:noAutofit/>
          </a:bodyPr>
          <a:lstStyle/>
          <a:p>
            <a:pPr algn="l"/>
            <a:r>
              <a:rPr lang="en-GB" sz="2400" b="1" dirty="0" smtClean="0">
                <a:solidFill>
                  <a:srgbClr val="FF0000"/>
                </a:solidFill>
              </a:rPr>
              <a:t>   TIMING </a:t>
            </a:r>
            <a:r>
              <a:rPr lang="en-GB" sz="2400" b="1" dirty="0">
                <a:solidFill>
                  <a:srgbClr val="FF0000"/>
                </a:solidFill>
              </a:rPr>
              <a:t>OF RENAL REPLACEMENT </a:t>
            </a:r>
            <a:r>
              <a:rPr lang="en-GB" sz="2400" b="1" dirty="0" smtClean="0">
                <a:solidFill>
                  <a:srgbClr val="FF0000"/>
                </a:solidFill>
              </a:rPr>
              <a:t>THERAPY IN </a:t>
            </a:r>
            <a:r>
              <a:rPr lang="en-GB" sz="2400" b="1" dirty="0">
                <a:solidFill>
                  <a:srgbClr val="FF0000"/>
                </a:solidFill>
              </a:rPr>
              <a:t>AKI</a:t>
            </a:r>
            <a:r>
              <a:rPr lang="en-GB" sz="2400" dirty="0" smtClean="0"/>
              <a:t/>
            </a:r>
            <a:br>
              <a:rPr lang="en-GB" sz="2400" dirty="0" smtClean="0"/>
            </a:br>
            <a:endParaRPr lang="en-GB" sz="2400" dirty="0">
              <a:solidFill>
                <a:srgbClr val="FF0000"/>
              </a:solidFill>
            </a:endParaRPr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251520" y="1700808"/>
            <a:ext cx="8352928" cy="3649960"/>
          </a:xfrm>
        </p:spPr>
        <p:txBody>
          <a:bodyPr>
            <a:noAutofit/>
          </a:bodyPr>
          <a:lstStyle/>
          <a:p>
            <a:pPr algn="l"/>
            <a:r>
              <a:rPr lang="en-GB" sz="1800" dirty="0" smtClean="0">
                <a:solidFill>
                  <a:schemeClr val="tx1"/>
                </a:solidFill>
              </a:rPr>
              <a:t>(</a:t>
            </a:r>
            <a:r>
              <a:rPr lang="en-GB" sz="1800" dirty="0">
                <a:solidFill>
                  <a:schemeClr val="tx1"/>
                </a:solidFill>
              </a:rPr>
              <a:t>ii) </a:t>
            </a:r>
            <a:r>
              <a:rPr lang="en-GB" sz="1800" dirty="0" smtClean="0">
                <a:solidFill>
                  <a:schemeClr val="tx1"/>
                </a:solidFill>
              </a:rPr>
              <a:t>Consider </a:t>
            </a:r>
            <a:r>
              <a:rPr lang="en-GB" sz="1800" dirty="0">
                <a:solidFill>
                  <a:schemeClr val="tx1"/>
                </a:solidFill>
              </a:rPr>
              <a:t>the broader clinical context, the presence </a:t>
            </a:r>
            <a:r>
              <a:rPr lang="en-GB" sz="1800" dirty="0" smtClean="0">
                <a:solidFill>
                  <a:schemeClr val="tx1"/>
                </a:solidFill>
              </a:rPr>
              <a:t>of conditions </a:t>
            </a:r>
            <a:r>
              <a:rPr lang="en-GB" sz="1800" dirty="0">
                <a:solidFill>
                  <a:schemeClr val="tx1"/>
                </a:solidFill>
              </a:rPr>
              <a:t>that can be modified with RRT, and trends </a:t>
            </a:r>
            <a:r>
              <a:rPr lang="en-GB" sz="1800" dirty="0" smtClean="0">
                <a:solidFill>
                  <a:schemeClr val="tx1"/>
                </a:solidFill>
              </a:rPr>
              <a:t>of laboratory </a:t>
            </a:r>
            <a:r>
              <a:rPr lang="en-GB" sz="1800" dirty="0">
                <a:solidFill>
                  <a:schemeClr val="tx1"/>
                </a:solidFill>
              </a:rPr>
              <a:t>tests—rather than single blood urea </a:t>
            </a:r>
            <a:r>
              <a:rPr lang="en-GB" sz="1800" dirty="0" smtClean="0">
                <a:solidFill>
                  <a:schemeClr val="tx1"/>
                </a:solidFill>
              </a:rPr>
              <a:t>nitrogen (BUN</a:t>
            </a:r>
            <a:r>
              <a:rPr lang="en-GB" sz="1800" dirty="0">
                <a:solidFill>
                  <a:schemeClr val="tx1"/>
                </a:solidFill>
              </a:rPr>
              <a:t>) and creatinine thresholds alone—when </a:t>
            </a:r>
            <a:r>
              <a:rPr lang="en-GB" sz="1800" dirty="0" smtClean="0">
                <a:solidFill>
                  <a:schemeClr val="tx1"/>
                </a:solidFill>
              </a:rPr>
              <a:t>making the </a:t>
            </a:r>
            <a:r>
              <a:rPr lang="en-GB" sz="1800" dirty="0">
                <a:solidFill>
                  <a:schemeClr val="tx1"/>
                </a:solidFill>
              </a:rPr>
              <a:t>decision to start RRT. (not graded)</a:t>
            </a:r>
          </a:p>
        </p:txBody>
      </p:sp>
      <p:pic>
        <p:nvPicPr>
          <p:cNvPr id="4" name="Afbeelding 3" descr="ERBP 2011 Press+.t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452320" y="6323478"/>
            <a:ext cx="1566687" cy="489898"/>
          </a:xfrm>
          <a:prstGeom prst="rect">
            <a:avLst/>
          </a:prstGeom>
        </p:spPr>
      </p:pic>
      <p:cxnSp>
        <p:nvCxnSpPr>
          <p:cNvPr id="10" name="Rechte verbindingslijn 9"/>
          <p:cNvCxnSpPr/>
          <p:nvPr/>
        </p:nvCxnSpPr>
        <p:spPr>
          <a:xfrm>
            <a:off x="0" y="6165304"/>
            <a:ext cx="9144000" cy="0"/>
          </a:xfrm>
          <a:prstGeom prst="line">
            <a:avLst/>
          </a:prstGeom>
          <a:ln w="25400">
            <a:gradFill flip="none" rotWithShape="1">
              <a:gsLst>
                <a:gs pos="6000">
                  <a:srgbClr val="C8264D">
                    <a:alpha val="93000"/>
                  </a:srgbClr>
                </a:gs>
                <a:gs pos="30000">
                  <a:srgbClr val="66008F"/>
                </a:gs>
                <a:gs pos="64999">
                  <a:srgbClr val="BA0066"/>
                </a:gs>
                <a:gs pos="89999">
                  <a:srgbClr val="FF0000"/>
                </a:gs>
                <a:gs pos="100000">
                  <a:srgbClr val="FF8200"/>
                </a:gs>
              </a:gsLst>
              <a:lin ang="1620000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hthoek 12"/>
          <p:cNvSpPr/>
          <p:nvPr/>
        </p:nvSpPr>
        <p:spPr>
          <a:xfrm>
            <a:off x="288032" y="6244570"/>
            <a:ext cx="8532440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700" dirty="0" smtClean="0"/>
              <a:t>A European Renal Best Practice (ERBP) position statement on the Kidney Disease Improving Global Outcomes (KDIGO)</a:t>
            </a:r>
            <a:br>
              <a:rPr lang="en-GB" sz="700" dirty="0" smtClean="0"/>
            </a:br>
            <a:r>
              <a:rPr lang="en-GB" sz="700" dirty="0" smtClean="0"/>
              <a:t>Clinical Practice Guidelines on Acute Kidney Injury: part 2: renal replacement therapy</a:t>
            </a:r>
            <a:br>
              <a:rPr lang="en-GB" sz="700" dirty="0" smtClean="0"/>
            </a:br>
            <a:r>
              <a:rPr lang="en-GB" sz="800" dirty="0" err="1" smtClean="0"/>
              <a:t>Nephrol</a:t>
            </a:r>
            <a:r>
              <a:rPr lang="en-GB" sz="800" dirty="0" smtClean="0"/>
              <a:t> Dial Transplant (2013) 28: 2940–2945</a:t>
            </a:r>
          </a:p>
          <a:p>
            <a:pPr algn="ctr"/>
            <a:r>
              <a:rPr lang="en-GB" sz="800" dirty="0" err="1" smtClean="0"/>
              <a:t>doi</a:t>
            </a:r>
            <a:r>
              <a:rPr lang="en-GB" sz="800" dirty="0" smtClean="0"/>
              <a:t>: 10.1093/</a:t>
            </a:r>
            <a:r>
              <a:rPr lang="en-GB" sz="800" dirty="0" err="1" smtClean="0"/>
              <a:t>ndt</a:t>
            </a:r>
            <a:r>
              <a:rPr lang="en-GB" sz="800" dirty="0" smtClean="0"/>
              <a:t>/gft297</a:t>
            </a:r>
          </a:p>
          <a:p>
            <a:pPr algn="ctr"/>
            <a:r>
              <a:rPr lang="en-GB" sz="800" dirty="0" smtClean="0"/>
              <a:t>Advance Access publication 11 October 2013</a:t>
            </a:r>
          </a:p>
          <a:p>
            <a:pPr algn="ctr"/>
            <a:endParaRPr lang="en-GB" sz="7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80528" y="-57249"/>
            <a:ext cx="8999984" cy="1470025"/>
          </a:xfrm>
        </p:spPr>
        <p:txBody>
          <a:bodyPr>
            <a:noAutofit/>
          </a:bodyPr>
          <a:lstStyle/>
          <a:p>
            <a:pPr algn="l"/>
            <a:r>
              <a:rPr lang="en-GB" sz="2400" b="1" dirty="0">
                <a:solidFill>
                  <a:srgbClr val="FF0000"/>
                </a:solidFill>
              </a:rPr>
              <a:t>VASCULAR ACCESS FOR </a:t>
            </a:r>
            <a:r>
              <a:rPr lang="en-GB" sz="2400" b="1" dirty="0" smtClean="0">
                <a:solidFill>
                  <a:srgbClr val="FF0000"/>
                </a:solidFill>
              </a:rPr>
              <a:t>RENAL REPLACEMENT </a:t>
            </a:r>
            <a:r>
              <a:rPr lang="en-GB" sz="2400" b="1" dirty="0">
                <a:solidFill>
                  <a:srgbClr val="FF0000"/>
                </a:solidFill>
              </a:rPr>
              <a:t>THERAPY IN AKI</a:t>
            </a:r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251520" y="1700808"/>
            <a:ext cx="8352928" cy="3649960"/>
          </a:xfrm>
        </p:spPr>
        <p:txBody>
          <a:bodyPr>
            <a:noAutofit/>
          </a:bodyPr>
          <a:lstStyle/>
          <a:p>
            <a:pPr algn="l"/>
            <a:r>
              <a:rPr lang="en-GB" sz="1800" dirty="0">
                <a:solidFill>
                  <a:schemeClr val="tx1"/>
                </a:solidFill>
              </a:rPr>
              <a:t>(</a:t>
            </a:r>
            <a:r>
              <a:rPr lang="en-GB" sz="1800" dirty="0" err="1">
                <a:solidFill>
                  <a:schemeClr val="tx1"/>
                </a:solidFill>
              </a:rPr>
              <a:t>i</a:t>
            </a:r>
            <a:r>
              <a:rPr lang="en-GB" sz="1800" dirty="0">
                <a:solidFill>
                  <a:schemeClr val="tx1"/>
                </a:solidFill>
              </a:rPr>
              <a:t>) We suggest initiating RRT in patients with AKI via </a:t>
            </a:r>
            <a:r>
              <a:rPr lang="en-GB" sz="1800" dirty="0" smtClean="0">
                <a:solidFill>
                  <a:schemeClr val="tx1"/>
                </a:solidFill>
              </a:rPr>
              <a:t>an </a:t>
            </a:r>
            <a:r>
              <a:rPr lang="en-GB" sz="1800" dirty="0" err="1" smtClean="0">
                <a:solidFill>
                  <a:schemeClr val="tx1"/>
                </a:solidFill>
              </a:rPr>
              <a:t>uncuffed</a:t>
            </a:r>
            <a:r>
              <a:rPr lang="en-GB" sz="1800" dirty="0" smtClean="0">
                <a:solidFill>
                  <a:schemeClr val="tx1"/>
                </a:solidFill>
              </a:rPr>
              <a:t> </a:t>
            </a:r>
            <a:r>
              <a:rPr lang="en-GB" sz="1800" dirty="0">
                <a:solidFill>
                  <a:schemeClr val="tx1"/>
                </a:solidFill>
              </a:rPr>
              <a:t>non-tunnelled dialysis catheter, rather than </a:t>
            </a:r>
            <a:r>
              <a:rPr lang="en-GB" sz="1800" dirty="0" smtClean="0">
                <a:solidFill>
                  <a:schemeClr val="tx1"/>
                </a:solidFill>
              </a:rPr>
              <a:t>a tunnelled </a:t>
            </a:r>
            <a:r>
              <a:rPr lang="en-GB" sz="1800" dirty="0">
                <a:solidFill>
                  <a:schemeClr val="tx1"/>
                </a:solidFill>
              </a:rPr>
              <a:t>catheter. (2D</a:t>
            </a:r>
            <a:r>
              <a:rPr lang="en-GB" sz="1800" dirty="0" smtClean="0">
                <a:solidFill>
                  <a:schemeClr val="tx1"/>
                </a:solidFill>
              </a:rPr>
              <a:t>)</a:t>
            </a:r>
          </a:p>
          <a:p>
            <a:pPr algn="l"/>
            <a:endParaRPr lang="en-GB" sz="1800" dirty="0">
              <a:solidFill>
                <a:schemeClr val="tx1"/>
              </a:solidFill>
            </a:endParaRPr>
          </a:p>
        </p:txBody>
      </p:sp>
      <p:pic>
        <p:nvPicPr>
          <p:cNvPr id="4" name="Afbeelding 3" descr="ERBP 2011 Press+.t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452320" y="6323478"/>
            <a:ext cx="1566687" cy="489898"/>
          </a:xfrm>
          <a:prstGeom prst="rect">
            <a:avLst/>
          </a:prstGeom>
        </p:spPr>
      </p:pic>
      <p:cxnSp>
        <p:nvCxnSpPr>
          <p:cNvPr id="10" name="Rechte verbindingslijn 9"/>
          <p:cNvCxnSpPr/>
          <p:nvPr/>
        </p:nvCxnSpPr>
        <p:spPr>
          <a:xfrm>
            <a:off x="0" y="6165304"/>
            <a:ext cx="9144000" cy="0"/>
          </a:xfrm>
          <a:prstGeom prst="line">
            <a:avLst/>
          </a:prstGeom>
          <a:ln w="25400">
            <a:gradFill flip="none" rotWithShape="1">
              <a:gsLst>
                <a:gs pos="6000">
                  <a:srgbClr val="C8264D">
                    <a:alpha val="93000"/>
                  </a:srgbClr>
                </a:gs>
                <a:gs pos="30000">
                  <a:srgbClr val="66008F"/>
                </a:gs>
                <a:gs pos="64999">
                  <a:srgbClr val="BA0066"/>
                </a:gs>
                <a:gs pos="89999">
                  <a:srgbClr val="FF0000"/>
                </a:gs>
                <a:gs pos="100000">
                  <a:srgbClr val="FF8200"/>
                </a:gs>
              </a:gsLst>
              <a:lin ang="1620000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hthoek 11"/>
          <p:cNvSpPr/>
          <p:nvPr/>
        </p:nvSpPr>
        <p:spPr>
          <a:xfrm>
            <a:off x="288032" y="6165304"/>
            <a:ext cx="8532440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700" dirty="0" smtClean="0"/>
              <a:t>A European Renal Best Practice (ERBP) position statement on the Kidney Disease Improving Global Outcomes (KDIGO)</a:t>
            </a:r>
            <a:br>
              <a:rPr lang="en-GB" sz="700" dirty="0" smtClean="0"/>
            </a:br>
            <a:r>
              <a:rPr lang="en-GB" sz="700" dirty="0" smtClean="0"/>
              <a:t>Clinical Practice Guidelines on Acute Kidney Injury: part 2: renal replacement therapy</a:t>
            </a:r>
            <a:br>
              <a:rPr lang="en-GB" sz="700" dirty="0" smtClean="0"/>
            </a:br>
            <a:r>
              <a:rPr lang="en-GB" sz="800" dirty="0" err="1" smtClean="0"/>
              <a:t>Nephrol</a:t>
            </a:r>
            <a:r>
              <a:rPr lang="en-GB" sz="800" dirty="0" smtClean="0"/>
              <a:t> Dial Transplant (2013) 28: 2940–2945</a:t>
            </a:r>
          </a:p>
          <a:p>
            <a:pPr algn="ctr"/>
            <a:r>
              <a:rPr lang="en-GB" sz="800" dirty="0" err="1" smtClean="0"/>
              <a:t>doi</a:t>
            </a:r>
            <a:r>
              <a:rPr lang="en-GB" sz="800" dirty="0" smtClean="0"/>
              <a:t>: 10.1093/</a:t>
            </a:r>
            <a:r>
              <a:rPr lang="en-GB" sz="800" dirty="0" err="1" smtClean="0"/>
              <a:t>ndt</a:t>
            </a:r>
            <a:r>
              <a:rPr lang="en-GB" sz="800" dirty="0" smtClean="0"/>
              <a:t>/gft297</a:t>
            </a:r>
          </a:p>
          <a:p>
            <a:pPr algn="ctr"/>
            <a:r>
              <a:rPr lang="en-GB" sz="800" dirty="0" smtClean="0"/>
              <a:t>Advance Access publication 11 October 2013</a:t>
            </a:r>
          </a:p>
          <a:p>
            <a:pPr algn="ctr"/>
            <a:endParaRPr lang="en-GB" sz="7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80528" y="-57249"/>
            <a:ext cx="8999984" cy="1470025"/>
          </a:xfrm>
        </p:spPr>
        <p:txBody>
          <a:bodyPr>
            <a:noAutofit/>
          </a:bodyPr>
          <a:lstStyle/>
          <a:p>
            <a:pPr algn="l"/>
            <a:r>
              <a:rPr lang="en-GB" sz="2400" b="1" dirty="0">
                <a:solidFill>
                  <a:srgbClr val="FF0000"/>
                </a:solidFill>
              </a:rPr>
              <a:t>VASCULAR ACCESS FOR </a:t>
            </a:r>
            <a:r>
              <a:rPr lang="en-GB" sz="2400" b="1" dirty="0" smtClean="0">
                <a:solidFill>
                  <a:srgbClr val="FF0000"/>
                </a:solidFill>
              </a:rPr>
              <a:t>RENAL REPLACEMENT </a:t>
            </a:r>
            <a:r>
              <a:rPr lang="en-GB" sz="2400" b="1" dirty="0">
                <a:solidFill>
                  <a:srgbClr val="FF0000"/>
                </a:solidFill>
              </a:rPr>
              <a:t>THERAPY IN AKI</a:t>
            </a:r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251520" y="1700808"/>
            <a:ext cx="8352928" cy="3649960"/>
          </a:xfrm>
        </p:spPr>
        <p:txBody>
          <a:bodyPr>
            <a:noAutofit/>
          </a:bodyPr>
          <a:lstStyle/>
          <a:p>
            <a:pPr algn="l"/>
            <a:r>
              <a:rPr lang="en-GB" sz="1300" dirty="0" smtClean="0">
                <a:solidFill>
                  <a:schemeClr val="tx1"/>
                </a:solidFill>
              </a:rPr>
              <a:t>(</a:t>
            </a:r>
            <a:r>
              <a:rPr lang="en-GB" sz="1300" dirty="0">
                <a:solidFill>
                  <a:schemeClr val="tx1"/>
                </a:solidFill>
              </a:rPr>
              <a:t>ii) We suggest to use (in a descending order of </a:t>
            </a:r>
            <a:r>
              <a:rPr lang="en-GB" sz="1300" dirty="0" smtClean="0">
                <a:solidFill>
                  <a:schemeClr val="tx1"/>
                </a:solidFill>
              </a:rPr>
              <a:t>preference) the </a:t>
            </a:r>
            <a:r>
              <a:rPr lang="en-GB" sz="1300" dirty="0">
                <a:solidFill>
                  <a:schemeClr val="tx1"/>
                </a:solidFill>
              </a:rPr>
              <a:t>right jugular vein, the femoral vein, the left </a:t>
            </a:r>
            <a:r>
              <a:rPr lang="en-GB" sz="1300" dirty="0" smtClean="0">
                <a:solidFill>
                  <a:schemeClr val="tx1"/>
                </a:solidFill>
              </a:rPr>
              <a:t>jugular vein </a:t>
            </a:r>
            <a:r>
              <a:rPr lang="en-GB" sz="1300" dirty="0">
                <a:solidFill>
                  <a:schemeClr val="tx1"/>
                </a:solidFill>
              </a:rPr>
              <a:t>or the </a:t>
            </a:r>
            <a:r>
              <a:rPr lang="en-GB" sz="1300" dirty="0" err="1">
                <a:solidFill>
                  <a:schemeClr val="tx1"/>
                </a:solidFill>
              </a:rPr>
              <a:t>subclavian</a:t>
            </a:r>
            <a:r>
              <a:rPr lang="en-GB" sz="1300" dirty="0">
                <a:solidFill>
                  <a:schemeClr val="tx1"/>
                </a:solidFill>
              </a:rPr>
              <a:t> vein for insertion of a </a:t>
            </a:r>
            <a:r>
              <a:rPr lang="en-GB" sz="1300" dirty="0" smtClean="0">
                <a:solidFill>
                  <a:schemeClr val="tx1"/>
                </a:solidFill>
              </a:rPr>
              <a:t>dialysis catheter </a:t>
            </a:r>
            <a:r>
              <a:rPr lang="en-GB" sz="1300" dirty="0">
                <a:solidFill>
                  <a:schemeClr val="tx1"/>
                </a:solidFill>
              </a:rPr>
              <a:t>in patients with AKI. (not graded)</a:t>
            </a:r>
          </a:p>
          <a:p>
            <a:pPr algn="l"/>
            <a:r>
              <a:rPr lang="en-GB" sz="1300" dirty="0">
                <a:solidFill>
                  <a:schemeClr val="tx1"/>
                </a:solidFill>
              </a:rPr>
              <a:t>(iii) We suggest using ultrasound guidance for dialysis </a:t>
            </a:r>
            <a:r>
              <a:rPr lang="en-GB" sz="1300" dirty="0" smtClean="0">
                <a:solidFill>
                  <a:schemeClr val="tx1"/>
                </a:solidFill>
              </a:rPr>
              <a:t>catheter insertion</a:t>
            </a:r>
            <a:r>
              <a:rPr lang="en-GB" sz="1300" dirty="0">
                <a:solidFill>
                  <a:schemeClr val="tx1"/>
                </a:solidFill>
              </a:rPr>
              <a:t>. (2A</a:t>
            </a:r>
            <a:r>
              <a:rPr lang="en-GB" sz="1300" dirty="0" smtClean="0">
                <a:solidFill>
                  <a:schemeClr val="tx1"/>
                </a:solidFill>
              </a:rPr>
              <a:t>)</a:t>
            </a:r>
          </a:p>
          <a:p>
            <a:pPr algn="l"/>
            <a:endParaRPr lang="en-GB" sz="1300" dirty="0">
              <a:solidFill>
                <a:schemeClr val="tx1"/>
              </a:solidFill>
            </a:endParaRPr>
          </a:p>
        </p:txBody>
      </p:sp>
      <p:pic>
        <p:nvPicPr>
          <p:cNvPr id="4" name="Afbeelding 3" descr="ERBP 2011 Press+.t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452320" y="6323478"/>
            <a:ext cx="1566687" cy="489898"/>
          </a:xfrm>
          <a:prstGeom prst="rect">
            <a:avLst/>
          </a:prstGeom>
        </p:spPr>
      </p:pic>
      <p:cxnSp>
        <p:nvCxnSpPr>
          <p:cNvPr id="10" name="Rechte verbindingslijn 9"/>
          <p:cNvCxnSpPr/>
          <p:nvPr/>
        </p:nvCxnSpPr>
        <p:spPr>
          <a:xfrm>
            <a:off x="0" y="6165304"/>
            <a:ext cx="9144000" cy="0"/>
          </a:xfrm>
          <a:prstGeom prst="line">
            <a:avLst/>
          </a:prstGeom>
          <a:ln w="25400">
            <a:gradFill flip="none" rotWithShape="1">
              <a:gsLst>
                <a:gs pos="6000">
                  <a:srgbClr val="C8264D">
                    <a:alpha val="93000"/>
                  </a:srgbClr>
                </a:gs>
                <a:gs pos="30000">
                  <a:srgbClr val="66008F"/>
                </a:gs>
                <a:gs pos="64999">
                  <a:srgbClr val="BA0066"/>
                </a:gs>
                <a:gs pos="89999">
                  <a:srgbClr val="FF0000"/>
                </a:gs>
                <a:gs pos="100000">
                  <a:srgbClr val="FF8200"/>
                </a:gs>
              </a:gsLst>
              <a:lin ang="1620000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hthoek 11"/>
          <p:cNvSpPr/>
          <p:nvPr/>
        </p:nvSpPr>
        <p:spPr>
          <a:xfrm>
            <a:off x="288032" y="6244570"/>
            <a:ext cx="8532440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700" dirty="0" smtClean="0"/>
              <a:t>A European Renal Best Practice (ERBP) position statement on the Kidney Disease Improving Global Outcomes (KDIGO)</a:t>
            </a:r>
            <a:br>
              <a:rPr lang="en-GB" sz="700" dirty="0" smtClean="0"/>
            </a:br>
            <a:r>
              <a:rPr lang="en-GB" sz="700" dirty="0" smtClean="0"/>
              <a:t>Clinical Practice Guidelines on Acute Kidney Injury: part 2: renal replacement therapy</a:t>
            </a:r>
            <a:br>
              <a:rPr lang="en-GB" sz="700" dirty="0" smtClean="0"/>
            </a:br>
            <a:r>
              <a:rPr lang="en-GB" sz="800" dirty="0" err="1" smtClean="0"/>
              <a:t>Nephrol</a:t>
            </a:r>
            <a:r>
              <a:rPr lang="en-GB" sz="800" dirty="0" smtClean="0"/>
              <a:t> Dial Transplant (2013) 28: 2940–2945</a:t>
            </a:r>
          </a:p>
          <a:p>
            <a:pPr algn="ctr"/>
            <a:r>
              <a:rPr lang="en-GB" sz="800" dirty="0" err="1" smtClean="0"/>
              <a:t>doi</a:t>
            </a:r>
            <a:r>
              <a:rPr lang="en-GB" sz="800" dirty="0" smtClean="0"/>
              <a:t>: 10.1093/</a:t>
            </a:r>
            <a:r>
              <a:rPr lang="en-GB" sz="800" dirty="0" err="1" smtClean="0"/>
              <a:t>ndt</a:t>
            </a:r>
            <a:r>
              <a:rPr lang="en-GB" sz="800" dirty="0" smtClean="0"/>
              <a:t>/gft297</a:t>
            </a:r>
          </a:p>
          <a:p>
            <a:pPr algn="ctr"/>
            <a:r>
              <a:rPr lang="en-GB" sz="800" dirty="0" smtClean="0"/>
              <a:t>Advance Access publication 11 October 2013</a:t>
            </a:r>
          </a:p>
          <a:p>
            <a:pPr algn="ctr"/>
            <a:endParaRPr lang="en-GB" sz="7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80528" y="-57249"/>
            <a:ext cx="8999984" cy="1470025"/>
          </a:xfrm>
        </p:spPr>
        <p:txBody>
          <a:bodyPr>
            <a:noAutofit/>
          </a:bodyPr>
          <a:lstStyle/>
          <a:p>
            <a:pPr algn="l"/>
            <a:r>
              <a:rPr lang="en-GB" sz="2400" b="1" dirty="0">
                <a:solidFill>
                  <a:srgbClr val="FF0000"/>
                </a:solidFill>
              </a:rPr>
              <a:t>VASCULAR ACCESS FOR </a:t>
            </a:r>
            <a:r>
              <a:rPr lang="en-GB" sz="2400" b="1" dirty="0" smtClean="0">
                <a:solidFill>
                  <a:srgbClr val="FF0000"/>
                </a:solidFill>
              </a:rPr>
              <a:t>RENAL REPLACEMENT </a:t>
            </a:r>
            <a:r>
              <a:rPr lang="en-GB" sz="2400" b="1" dirty="0">
                <a:solidFill>
                  <a:srgbClr val="FF0000"/>
                </a:solidFill>
              </a:rPr>
              <a:t>THERAPY IN AKI</a:t>
            </a:r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251520" y="1700808"/>
            <a:ext cx="8352928" cy="3649960"/>
          </a:xfrm>
        </p:spPr>
        <p:txBody>
          <a:bodyPr>
            <a:noAutofit/>
          </a:bodyPr>
          <a:lstStyle/>
          <a:p>
            <a:pPr algn="l"/>
            <a:r>
              <a:rPr lang="en-GB" sz="1800" dirty="0" smtClean="0">
                <a:solidFill>
                  <a:schemeClr val="tx1"/>
                </a:solidFill>
              </a:rPr>
              <a:t>(</a:t>
            </a:r>
            <a:r>
              <a:rPr lang="en-GB" sz="1800" dirty="0">
                <a:solidFill>
                  <a:schemeClr val="tx1"/>
                </a:solidFill>
              </a:rPr>
              <a:t>iv) We recommend obtaining a chest radiograph </a:t>
            </a:r>
            <a:r>
              <a:rPr lang="en-GB" sz="1800" dirty="0" smtClean="0">
                <a:solidFill>
                  <a:schemeClr val="tx1"/>
                </a:solidFill>
              </a:rPr>
              <a:t>promptly after </a:t>
            </a:r>
            <a:r>
              <a:rPr lang="en-GB" sz="1800" dirty="0">
                <a:solidFill>
                  <a:schemeClr val="tx1"/>
                </a:solidFill>
              </a:rPr>
              <a:t>placement and before first use of an internal </a:t>
            </a:r>
            <a:r>
              <a:rPr lang="en-GB" sz="1800" dirty="0" smtClean="0">
                <a:solidFill>
                  <a:schemeClr val="tx1"/>
                </a:solidFill>
              </a:rPr>
              <a:t>jugular or </a:t>
            </a:r>
            <a:r>
              <a:rPr lang="en-GB" sz="1800" dirty="0" err="1">
                <a:solidFill>
                  <a:schemeClr val="tx1"/>
                </a:solidFill>
              </a:rPr>
              <a:t>subclavian</a:t>
            </a:r>
            <a:r>
              <a:rPr lang="en-GB" sz="1800" dirty="0">
                <a:solidFill>
                  <a:schemeClr val="tx1"/>
                </a:solidFill>
              </a:rPr>
              <a:t> dialysis catheter. (ungraded statement</a:t>
            </a:r>
            <a:r>
              <a:rPr lang="en-GB" sz="1800" dirty="0" smtClean="0">
                <a:solidFill>
                  <a:schemeClr val="tx1"/>
                </a:solidFill>
              </a:rPr>
              <a:t>)</a:t>
            </a:r>
          </a:p>
        </p:txBody>
      </p:sp>
      <p:pic>
        <p:nvPicPr>
          <p:cNvPr id="4" name="Afbeelding 3" descr="ERBP 2011 Press+.t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452320" y="6323478"/>
            <a:ext cx="1566687" cy="489898"/>
          </a:xfrm>
          <a:prstGeom prst="rect">
            <a:avLst/>
          </a:prstGeom>
        </p:spPr>
      </p:pic>
      <p:cxnSp>
        <p:nvCxnSpPr>
          <p:cNvPr id="10" name="Rechte verbindingslijn 9"/>
          <p:cNvCxnSpPr/>
          <p:nvPr/>
        </p:nvCxnSpPr>
        <p:spPr>
          <a:xfrm>
            <a:off x="0" y="6165304"/>
            <a:ext cx="9144000" cy="0"/>
          </a:xfrm>
          <a:prstGeom prst="line">
            <a:avLst/>
          </a:prstGeom>
          <a:ln w="25400">
            <a:gradFill flip="none" rotWithShape="1">
              <a:gsLst>
                <a:gs pos="6000">
                  <a:srgbClr val="C8264D">
                    <a:alpha val="93000"/>
                  </a:srgbClr>
                </a:gs>
                <a:gs pos="30000">
                  <a:srgbClr val="66008F"/>
                </a:gs>
                <a:gs pos="64999">
                  <a:srgbClr val="BA0066"/>
                </a:gs>
                <a:gs pos="89999">
                  <a:srgbClr val="FF0000"/>
                </a:gs>
                <a:gs pos="100000">
                  <a:srgbClr val="FF8200"/>
                </a:gs>
              </a:gsLst>
              <a:lin ang="1620000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hthoek 11"/>
          <p:cNvSpPr/>
          <p:nvPr/>
        </p:nvSpPr>
        <p:spPr>
          <a:xfrm>
            <a:off x="288032" y="6165304"/>
            <a:ext cx="8532440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700" dirty="0" smtClean="0"/>
              <a:t>A European Renal Best Practice (ERBP) position statement on the Kidney Disease Improving Global Outcomes (KDIGO)</a:t>
            </a:r>
            <a:br>
              <a:rPr lang="en-GB" sz="700" dirty="0" smtClean="0"/>
            </a:br>
            <a:r>
              <a:rPr lang="en-GB" sz="700" dirty="0" smtClean="0"/>
              <a:t>Clinical Practice Guidelines on Acute Kidney Injury: part 2: renal replacement therapy</a:t>
            </a:r>
            <a:br>
              <a:rPr lang="en-GB" sz="700" dirty="0" smtClean="0"/>
            </a:br>
            <a:r>
              <a:rPr lang="en-GB" sz="800" dirty="0" err="1" smtClean="0"/>
              <a:t>Nephrol</a:t>
            </a:r>
            <a:r>
              <a:rPr lang="en-GB" sz="800" dirty="0" smtClean="0"/>
              <a:t> Dial Transplant (2013) 28: 2940–2945</a:t>
            </a:r>
          </a:p>
          <a:p>
            <a:pPr algn="ctr"/>
            <a:r>
              <a:rPr lang="en-GB" sz="800" dirty="0" err="1" smtClean="0"/>
              <a:t>doi</a:t>
            </a:r>
            <a:r>
              <a:rPr lang="en-GB" sz="800" dirty="0" smtClean="0"/>
              <a:t>: 10.1093/</a:t>
            </a:r>
            <a:r>
              <a:rPr lang="en-GB" sz="800" dirty="0" err="1" smtClean="0"/>
              <a:t>ndt</a:t>
            </a:r>
            <a:r>
              <a:rPr lang="en-GB" sz="800" dirty="0" smtClean="0"/>
              <a:t>/gft297</a:t>
            </a:r>
          </a:p>
          <a:p>
            <a:pPr algn="ctr"/>
            <a:r>
              <a:rPr lang="en-GB" sz="800" dirty="0" smtClean="0"/>
              <a:t>Advance Access publication 11 October 2013</a:t>
            </a:r>
          </a:p>
          <a:p>
            <a:pPr algn="ctr"/>
            <a:endParaRPr lang="en-GB" sz="7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80528" y="-57249"/>
            <a:ext cx="8999984" cy="1470025"/>
          </a:xfrm>
        </p:spPr>
        <p:txBody>
          <a:bodyPr>
            <a:noAutofit/>
          </a:bodyPr>
          <a:lstStyle/>
          <a:p>
            <a:pPr algn="l"/>
            <a:r>
              <a:rPr lang="en-GB" sz="2400" b="1" dirty="0">
                <a:solidFill>
                  <a:srgbClr val="FF0000"/>
                </a:solidFill>
              </a:rPr>
              <a:t>VASCULAR ACCESS FOR </a:t>
            </a:r>
            <a:r>
              <a:rPr lang="en-GB" sz="2400" b="1" dirty="0" smtClean="0">
                <a:solidFill>
                  <a:srgbClr val="FF0000"/>
                </a:solidFill>
              </a:rPr>
              <a:t>RENAL REPLACEMENT </a:t>
            </a:r>
            <a:r>
              <a:rPr lang="en-GB" sz="2400" b="1" dirty="0">
                <a:solidFill>
                  <a:srgbClr val="FF0000"/>
                </a:solidFill>
              </a:rPr>
              <a:t>THERAPY IN AKI</a:t>
            </a:r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251520" y="1700808"/>
            <a:ext cx="8352928" cy="3649960"/>
          </a:xfrm>
        </p:spPr>
        <p:txBody>
          <a:bodyPr>
            <a:noAutofit/>
          </a:bodyPr>
          <a:lstStyle/>
          <a:p>
            <a:pPr algn="l"/>
            <a:r>
              <a:rPr lang="en-GB" sz="1800" dirty="0" smtClean="0">
                <a:solidFill>
                  <a:schemeClr val="tx1"/>
                </a:solidFill>
              </a:rPr>
              <a:t>(</a:t>
            </a:r>
            <a:r>
              <a:rPr lang="en-GB" sz="1800" dirty="0">
                <a:solidFill>
                  <a:schemeClr val="tx1"/>
                </a:solidFill>
              </a:rPr>
              <a:t>v) We suggest not using topical antibiotics over the skin </a:t>
            </a:r>
            <a:r>
              <a:rPr lang="en-GB" sz="1800" dirty="0" smtClean="0">
                <a:solidFill>
                  <a:schemeClr val="tx1"/>
                </a:solidFill>
              </a:rPr>
              <a:t>insertion site </a:t>
            </a:r>
            <a:r>
              <a:rPr lang="en-GB" sz="1800" dirty="0">
                <a:solidFill>
                  <a:schemeClr val="tx1"/>
                </a:solidFill>
              </a:rPr>
              <a:t>of a non-tunnelled dialysis catheter in ICU</a:t>
            </a:r>
          </a:p>
          <a:p>
            <a:pPr algn="l"/>
            <a:r>
              <a:rPr lang="en-GB" sz="1800" dirty="0">
                <a:solidFill>
                  <a:schemeClr val="tx1"/>
                </a:solidFill>
              </a:rPr>
              <a:t>patients with AKI requiring RRT. (2C</a:t>
            </a:r>
            <a:r>
              <a:rPr lang="en-GB" sz="1800" dirty="0" smtClean="0">
                <a:solidFill>
                  <a:schemeClr val="tx1"/>
                </a:solidFill>
              </a:rPr>
              <a:t>)</a:t>
            </a:r>
          </a:p>
        </p:txBody>
      </p:sp>
      <p:pic>
        <p:nvPicPr>
          <p:cNvPr id="4" name="Afbeelding 3" descr="ERBP 2011 Press+.t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452320" y="6323478"/>
            <a:ext cx="1566687" cy="489898"/>
          </a:xfrm>
          <a:prstGeom prst="rect">
            <a:avLst/>
          </a:prstGeom>
        </p:spPr>
      </p:pic>
      <p:cxnSp>
        <p:nvCxnSpPr>
          <p:cNvPr id="10" name="Rechte verbindingslijn 9"/>
          <p:cNvCxnSpPr/>
          <p:nvPr/>
        </p:nvCxnSpPr>
        <p:spPr>
          <a:xfrm>
            <a:off x="0" y="6165304"/>
            <a:ext cx="9144000" cy="0"/>
          </a:xfrm>
          <a:prstGeom prst="line">
            <a:avLst/>
          </a:prstGeom>
          <a:ln w="25400">
            <a:gradFill flip="none" rotWithShape="1">
              <a:gsLst>
                <a:gs pos="6000">
                  <a:srgbClr val="C8264D">
                    <a:alpha val="93000"/>
                  </a:srgbClr>
                </a:gs>
                <a:gs pos="30000">
                  <a:srgbClr val="66008F"/>
                </a:gs>
                <a:gs pos="64999">
                  <a:srgbClr val="BA0066"/>
                </a:gs>
                <a:gs pos="89999">
                  <a:srgbClr val="FF0000"/>
                </a:gs>
                <a:gs pos="100000">
                  <a:srgbClr val="FF8200"/>
                </a:gs>
              </a:gsLst>
              <a:lin ang="1620000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hthoek 11"/>
          <p:cNvSpPr/>
          <p:nvPr/>
        </p:nvSpPr>
        <p:spPr>
          <a:xfrm>
            <a:off x="288032" y="6165304"/>
            <a:ext cx="8532440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700" dirty="0" smtClean="0"/>
              <a:t>A European Renal Best Practice (ERBP) position statement on the Kidney Disease Improving Global Outcomes (KDIGO)</a:t>
            </a:r>
            <a:br>
              <a:rPr lang="en-GB" sz="700" dirty="0" smtClean="0"/>
            </a:br>
            <a:r>
              <a:rPr lang="en-GB" sz="700" dirty="0" smtClean="0"/>
              <a:t>Clinical Practice Guidelines on Acute Kidney Injury: part 2: renal replacement therapy</a:t>
            </a:r>
            <a:br>
              <a:rPr lang="en-GB" sz="700" dirty="0" smtClean="0"/>
            </a:br>
            <a:r>
              <a:rPr lang="en-GB" sz="800" dirty="0" err="1" smtClean="0"/>
              <a:t>Nephrol</a:t>
            </a:r>
            <a:r>
              <a:rPr lang="en-GB" sz="800" dirty="0" smtClean="0"/>
              <a:t> Dial Transplant (2013) 28: 2940–2945</a:t>
            </a:r>
          </a:p>
          <a:p>
            <a:pPr algn="ctr"/>
            <a:r>
              <a:rPr lang="en-GB" sz="800" dirty="0" err="1" smtClean="0"/>
              <a:t>doi</a:t>
            </a:r>
            <a:r>
              <a:rPr lang="en-GB" sz="800" dirty="0" smtClean="0"/>
              <a:t>: 10.1093/</a:t>
            </a:r>
            <a:r>
              <a:rPr lang="en-GB" sz="800" dirty="0" err="1" smtClean="0"/>
              <a:t>ndt</a:t>
            </a:r>
            <a:r>
              <a:rPr lang="en-GB" sz="800" dirty="0" smtClean="0"/>
              <a:t>/gft297</a:t>
            </a:r>
          </a:p>
          <a:p>
            <a:pPr algn="ctr"/>
            <a:r>
              <a:rPr lang="en-GB" sz="800" dirty="0" smtClean="0"/>
              <a:t>Advance Access publication 11 October 2013</a:t>
            </a:r>
          </a:p>
          <a:p>
            <a:pPr algn="ctr"/>
            <a:endParaRPr lang="en-GB" sz="7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80528" y="-57249"/>
            <a:ext cx="8999984" cy="1470025"/>
          </a:xfrm>
        </p:spPr>
        <p:txBody>
          <a:bodyPr>
            <a:noAutofit/>
          </a:bodyPr>
          <a:lstStyle/>
          <a:p>
            <a:pPr algn="l"/>
            <a:r>
              <a:rPr lang="en-GB" sz="2400" b="1" dirty="0">
                <a:solidFill>
                  <a:srgbClr val="FF0000"/>
                </a:solidFill>
              </a:rPr>
              <a:t>VASCULAR ACCESS FOR </a:t>
            </a:r>
            <a:r>
              <a:rPr lang="en-GB" sz="2400" b="1" dirty="0" smtClean="0">
                <a:solidFill>
                  <a:srgbClr val="FF0000"/>
                </a:solidFill>
              </a:rPr>
              <a:t>RENAL REPLACEMENT </a:t>
            </a:r>
            <a:r>
              <a:rPr lang="en-GB" sz="2400" b="1" dirty="0">
                <a:solidFill>
                  <a:srgbClr val="FF0000"/>
                </a:solidFill>
              </a:rPr>
              <a:t>THERAPY IN AKI</a:t>
            </a:r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251520" y="1700808"/>
            <a:ext cx="8352928" cy="3649960"/>
          </a:xfrm>
        </p:spPr>
        <p:txBody>
          <a:bodyPr>
            <a:noAutofit/>
          </a:bodyPr>
          <a:lstStyle/>
          <a:p>
            <a:pPr algn="l"/>
            <a:r>
              <a:rPr lang="en-GB" sz="1800" dirty="0" smtClean="0">
                <a:solidFill>
                  <a:schemeClr val="tx1"/>
                </a:solidFill>
              </a:rPr>
              <a:t>(</a:t>
            </a:r>
            <a:r>
              <a:rPr lang="en-GB" sz="1800" dirty="0">
                <a:solidFill>
                  <a:schemeClr val="tx1"/>
                </a:solidFill>
              </a:rPr>
              <a:t>vi) We suggest not using antibiotic locks for prevention </a:t>
            </a:r>
            <a:r>
              <a:rPr lang="en-GB" sz="1800" dirty="0" smtClean="0">
                <a:solidFill>
                  <a:schemeClr val="tx1"/>
                </a:solidFill>
              </a:rPr>
              <a:t>of catheter-related </a:t>
            </a:r>
            <a:r>
              <a:rPr lang="en-GB" sz="1800" dirty="0">
                <a:solidFill>
                  <a:schemeClr val="tx1"/>
                </a:solidFill>
              </a:rPr>
              <a:t>infections of non-tunnelled </a:t>
            </a:r>
            <a:r>
              <a:rPr lang="en-GB" sz="1800" dirty="0" smtClean="0">
                <a:solidFill>
                  <a:schemeClr val="tx1"/>
                </a:solidFill>
              </a:rPr>
              <a:t>dialysis catheters </a:t>
            </a:r>
            <a:r>
              <a:rPr lang="en-GB" sz="1800" dirty="0">
                <a:solidFill>
                  <a:schemeClr val="tx1"/>
                </a:solidFill>
              </a:rPr>
              <a:t>in AKI requiring RRT. (2C)</a:t>
            </a:r>
          </a:p>
        </p:txBody>
      </p:sp>
      <p:pic>
        <p:nvPicPr>
          <p:cNvPr id="4" name="Afbeelding 3" descr="ERBP 2011 Press+.t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452320" y="6323478"/>
            <a:ext cx="1566687" cy="489898"/>
          </a:xfrm>
          <a:prstGeom prst="rect">
            <a:avLst/>
          </a:prstGeom>
        </p:spPr>
      </p:pic>
      <p:cxnSp>
        <p:nvCxnSpPr>
          <p:cNvPr id="10" name="Rechte verbindingslijn 9"/>
          <p:cNvCxnSpPr/>
          <p:nvPr/>
        </p:nvCxnSpPr>
        <p:spPr>
          <a:xfrm>
            <a:off x="0" y="6165304"/>
            <a:ext cx="9144000" cy="0"/>
          </a:xfrm>
          <a:prstGeom prst="line">
            <a:avLst/>
          </a:prstGeom>
          <a:ln w="25400">
            <a:gradFill flip="none" rotWithShape="1">
              <a:gsLst>
                <a:gs pos="6000">
                  <a:srgbClr val="C8264D">
                    <a:alpha val="93000"/>
                  </a:srgbClr>
                </a:gs>
                <a:gs pos="30000">
                  <a:srgbClr val="66008F"/>
                </a:gs>
                <a:gs pos="64999">
                  <a:srgbClr val="BA0066"/>
                </a:gs>
                <a:gs pos="89999">
                  <a:srgbClr val="FF0000"/>
                </a:gs>
                <a:gs pos="100000">
                  <a:srgbClr val="FF8200"/>
                </a:gs>
              </a:gsLst>
              <a:lin ang="1620000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hthoek 11"/>
          <p:cNvSpPr/>
          <p:nvPr/>
        </p:nvSpPr>
        <p:spPr>
          <a:xfrm>
            <a:off x="288032" y="6165304"/>
            <a:ext cx="8532440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700" dirty="0" smtClean="0"/>
              <a:t>A European Renal Best Practice (ERBP) position statement on the Kidney Disease Improving Global Outcomes (KDIGO)</a:t>
            </a:r>
            <a:br>
              <a:rPr lang="en-GB" sz="700" dirty="0" smtClean="0"/>
            </a:br>
            <a:r>
              <a:rPr lang="en-GB" sz="700" dirty="0" smtClean="0"/>
              <a:t>Clinical Practice Guidelines on Acute Kidney Injury: part 2: renal replacement therapy</a:t>
            </a:r>
            <a:br>
              <a:rPr lang="en-GB" sz="700" dirty="0" smtClean="0"/>
            </a:br>
            <a:r>
              <a:rPr lang="en-GB" sz="800" dirty="0" err="1" smtClean="0"/>
              <a:t>Nephrol</a:t>
            </a:r>
            <a:r>
              <a:rPr lang="en-GB" sz="800" dirty="0" smtClean="0"/>
              <a:t> Dial Transplant (2013) 28: 2940–2945</a:t>
            </a:r>
          </a:p>
          <a:p>
            <a:pPr algn="ctr"/>
            <a:r>
              <a:rPr lang="en-GB" sz="800" dirty="0" err="1" smtClean="0"/>
              <a:t>doi</a:t>
            </a:r>
            <a:r>
              <a:rPr lang="en-GB" sz="800" dirty="0" smtClean="0"/>
              <a:t>: 10.1093/</a:t>
            </a:r>
            <a:r>
              <a:rPr lang="en-GB" sz="800" dirty="0" err="1" smtClean="0"/>
              <a:t>ndt</a:t>
            </a:r>
            <a:r>
              <a:rPr lang="en-GB" sz="800" dirty="0" smtClean="0"/>
              <a:t>/gft297</a:t>
            </a:r>
          </a:p>
          <a:p>
            <a:pPr algn="ctr"/>
            <a:r>
              <a:rPr lang="en-GB" sz="800" dirty="0" smtClean="0"/>
              <a:t>Advance Access publication 11 October 2013</a:t>
            </a:r>
          </a:p>
          <a:p>
            <a:pPr algn="ctr"/>
            <a:endParaRPr lang="en-GB" sz="7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80528" y="-57249"/>
            <a:ext cx="8999984" cy="1470025"/>
          </a:xfrm>
        </p:spPr>
        <p:txBody>
          <a:bodyPr>
            <a:noAutofit/>
          </a:bodyPr>
          <a:lstStyle/>
          <a:p>
            <a:pPr algn="l"/>
            <a:r>
              <a:rPr lang="en-GB" sz="2400" b="1" dirty="0" smtClean="0">
                <a:solidFill>
                  <a:srgbClr val="FF0000"/>
                </a:solidFill>
              </a:rPr>
              <a:t>DIALYZER MEMBRANES FOR RENAL REPLACEMENT THERAPY IN AKI</a:t>
            </a:r>
            <a:endParaRPr lang="en-GB" sz="2400" b="1" dirty="0">
              <a:solidFill>
                <a:srgbClr val="FF0000"/>
              </a:solidFill>
            </a:endParaRPr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251520" y="1700808"/>
            <a:ext cx="8352928" cy="3649960"/>
          </a:xfrm>
        </p:spPr>
        <p:txBody>
          <a:bodyPr>
            <a:noAutofit/>
          </a:bodyPr>
          <a:lstStyle/>
          <a:p>
            <a:pPr algn="l"/>
            <a:r>
              <a:rPr lang="en-GB" sz="1800" dirty="0" smtClean="0">
                <a:solidFill>
                  <a:schemeClr val="tx1"/>
                </a:solidFill>
              </a:rPr>
              <a:t>(</a:t>
            </a:r>
            <a:r>
              <a:rPr lang="en-GB" sz="1800" dirty="0" err="1" smtClean="0">
                <a:solidFill>
                  <a:schemeClr val="tx1"/>
                </a:solidFill>
              </a:rPr>
              <a:t>i</a:t>
            </a:r>
            <a:r>
              <a:rPr lang="en-GB" sz="1800" dirty="0" smtClean="0">
                <a:solidFill>
                  <a:schemeClr val="tx1"/>
                </a:solidFill>
              </a:rPr>
              <a:t>) We recommend to use dialysers with a bio-compatible membrane for intermittent </a:t>
            </a:r>
            <a:r>
              <a:rPr lang="en-GB" sz="1800" dirty="0" err="1" smtClean="0">
                <a:solidFill>
                  <a:schemeClr val="tx1"/>
                </a:solidFill>
              </a:rPr>
              <a:t>hemodialysis</a:t>
            </a:r>
            <a:r>
              <a:rPr lang="en-GB" sz="1800" dirty="0" smtClean="0">
                <a:solidFill>
                  <a:schemeClr val="tx1"/>
                </a:solidFill>
              </a:rPr>
              <a:t> (IHD) </a:t>
            </a:r>
            <a:r>
              <a:rPr lang="en-GB" sz="1800" dirty="0" smtClean="0">
                <a:solidFill>
                  <a:schemeClr val="tx1"/>
                </a:solidFill>
              </a:rPr>
              <a:t>and CRRT </a:t>
            </a:r>
            <a:r>
              <a:rPr lang="en-GB" sz="1800" dirty="0" smtClean="0">
                <a:solidFill>
                  <a:schemeClr val="tx1"/>
                </a:solidFill>
              </a:rPr>
              <a:t>in patients with AKI. (1C)</a:t>
            </a:r>
            <a:endParaRPr lang="en-GB" sz="1800" dirty="0">
              <a:solidFill>
                <a:schemeClr val="tx1"/>
              </a:solidFill>
            </a:endParaRPr>
          </a:p>
        </p:txBody>
      </p:sp>
      <p:pic>
        <p:nvPicPr>
          <p:cNvPr id="4" name="Afbeelding 3" descr="ERBP 2011 Press+.t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452320" y="6323478"/>
            <a:ext cx="1566687" cy="489898"/>
          </a:xfrm>
          <a:prstGeom prst="rect">
            <a:avLst/>
          </a:prstGeom>
        </p:spPr>
      </p:pic>
      <p:cxnSp>
        <p:nvCxnSpPr>
          <p:cNvPr id="10" name="Rechte verbindingslijn 9"/>
          <p:cNvCxnSpPr/>
          <p:nvPr/>
        </p:nvCxnSpPr>
        <p:spPr>
          <a:xfrm>
            <a:off x="0" y="6165304"/>
            <a:ext cx="9144000" cy="0"/>
          </a:xfrm>
          <a:prstGeom prst="line">
            <a:avLst/>
          </a:prstGeom>
          <a:ln w="25400">
            <a:gradFill flip="none" rotWithShape="1">
              <a:gsLst>
                <a:gs pos="6000">
                  <a:srgbClr val="C8264D">
                    <a:alpha val="93000"/>
                  </a:srgbClr>
                </a:gs>
                <a:gs pos="30000">
                  <a:srgbClr val="66008F"/>
                </a:gs>
                <a:gs pos="64999">
                  <a:srgbClr val="BA0066"/>
                </a:gs>
                <a:gs pos="89999">
                  <a:srgbClr val="FF0000"/>
                </a:gs>
                <a:gs pos="100000">
                  <a:srgbClr val="FF8200"/>
                </a:gs>
              </a:gsLst>
              <a:lin ang="1620000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hthoek 11"/>
          <p:cNvSpPr/>
          <p:nvPr/>
        </p:nvSpPr>
        <p:spPr>
          <a:xfrm>
            <a:off x="288032" y="6165304"/>
            <a:ext cx="8532440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700" dirty="0" smtClean="0"/>
              <a:t>A European Renal Best Practice (ERBP) position statement on the Kidney Disease Improving Global Outcomes (KDIGO)</a:t>
            </a:r>
            <a:br>
              <a:rPr lang="en-GB" sz="700" dirty="0" smtClean="0"/>
            </a:br>
            <a:r>
              <a:rPr lang="en-GB" sz="700" dirty="0" smtClean="0"/>
              <a:t>Clinical Practice Guidelines on Acute Kidney Injury: part 2: renal replacement therapy</a:t>
            </a:r>
            <a:br>
              <a:rPr lang="en-GB" sz="700" dirty="0" smtClean="0"/>
            </a:br>
            <a:r>
              <a:rPr lang="en-GB" sz="800" dirty="0" err="1" smtClean="0"/>
              <a:t>Nephrol</a:t>
            </a:r>
            <a:r>
              <a:rPr lang="en-GB" sz="800" dirty="0" smtClean="0"/>
              <a:t> Dial Transplant (2013) 28: 2940–2945</a:t>
            </a:r>
          </a:p>
          <a:p>
            <a:pPr algn="ctr"/>
            <a:r>
              <a:rPr lang="en-GB" sz="800" dirty="0" err="1" smtClean="0"/>
              <a:t>doi</a:t>
            </a:r>
            <a:r>
              <a:rPr lang="en-GB" sz="800" dirty="0" smtClean="0"/>
              <a:t>: 10.1093/</a:t>
            </a:r>
            <a:r>
              <a:rPr lang="en-GB" sz="800" dirty="0" err="1" smtClean="0"/>
              <a:t>ndt</a:t>
            </a:r>
            <a:r>
              <a:rPr lang="en-GB" sz="800" dirty="0" smtClean="0"/>
              <a:t>/gft297</a:t>
            </a:r>
          </a:p>
          <a:p>
            <a:pPr algn="ctr"/>
            <a:r>
              <a:rPr lang="en-GB" sz="800" dirty="0" smtClean="0"/>
              <a:t>Advance Access publication 11 October 2013</a:t>
            </a:r>
          </a:p>
          <a:p>
            <a:pPr algn="ctr"/>
            <a:endParaRPr lang="en-GB" sz="7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44016" y="260648"/>
            <a:ext cx="8999984" cy="1470025"/>
          </a:xfrm>
        </p:spPr>
        <p:txBody>
          <a:bodyPr>
            <a:noAutofit/>
          </a:bodyPr>
          <a:lstStyle/>
          <a:p>
            <a:pPr algn="l"/>
            <a:r>
              <a:rPr lang="en-GB" sz="2400" b="1" dirty="0" smtClean="0">
                <a:solidFill>
                  <a:srgbClr val="FF0000"/>
                </a:solidFill>
              </a:rPr>
              <a:t>MODALITY OF RENAL REPLACEMENT THERAPY FOR PATIENTS WITH AKI</a:t>
            </a:r>
            <a:br>
              <a:rPr lang="en-GB" sz="2400" b="1" dirty="0" smtClean="0">
                <a:solidFill>
                  <a:srgbClr val="FF0000"/>
                </a:solidFill>
              </a:rPr>
            </a:br>
            <a:endParaRPr lang="en-GB" sz="2400" b="1" dirty="0">
              <a:solidFill>
                <a:srgbClr val="FF0000"/>
              </a:solidFill>
            </a:endParaRPr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251520" y="1700808"/>
            <a:ext cx="8352928" cy="3649960"/>
          </a:xfrm>
        </p:spPr>
        <p:txBody>
          <a:bodyPr>
            <a:noAutofit/>
          </a:bodyPr>
          <a:lstStyle/>
          <a:p>
            <a:pPr algn="l"/>
            <a:r>
              <a:rPr lang="en-GB" sz="1300" dirty="0" smtClean="0">
                <a:solidFill>
                  <a:schemeClr val="tx1"/>
                </a:solidFill>
              </a:rPr>
              <a:t>(</a:t>
            </a:r>
            <a:r>
              <a:rPr lang="en-GB" sz="1300" dirty="0" err="1">
                <a:solidFill>
                  <a:schemeClr val="tx1"/>
                </a:solidFill>
              </a:rPr>
              <a:t>i</a:t>
            </a:r>
            <a:r>
              <a:rPr lang="en-GB" sz="1300" dirty="0">
                <a:solidFill>
                  <a:schemeClr val="tx1"/>
                </a:solidFill>
              </a:rPr>
              <a:t>) We recommend to use continuous and </a:t>
            </a:r>
            <a:r>
              <a:rPr lang="en-GB" sz="1300" dirty="0" smtClean="0">
                <a:solidFill>
                  <a:schemeClr val="tx1"/>
                </a:solidFill>
              </a:rPr>
              <a:t>intermittent RRT </a:t>
            </a:r>
            <a:r>
              <a:rPr lang="en-GB" sz="1300" dirty="0">
                <a:solidFill>
                  <a:schemeClr val="tx1"/>
                </a:solidFill>
              </a:rPr>
              <a:t>as complementary therapies in AKI patients. (1A).</a:t>
            </a:r>
          </a:p>
          <a:p>
            <a:pPr algn="l"/>
            <a:r>
              <a:rPr lang="en-GB" sz="1300" dirty="0">
                <a:solidFill>
                  <a:schemeClr val="tx1"/>
                </a:solidFill>
              </a:rPr>
              <a:t>We suggest to use the RRT modality which is </a:t>
            </a:r>
            <a:r>
              <a:rPr lang="en-GB" sz="1300" dirty="0" smtClean="0">
                <a:solidFill>
                  <a:schemeClr val="tx1"/>
                </a:solidFill>
              </a:rPr>
              <a:t>most advantageous </a:t>
            </a:r>
            <a:r>
              <a:rPr lang="en-GB" sz="1300" dirty="0">
                <a:solidFill>
                  <a:schemeClr val="tx1"/>
                </a:solidFill>
              </a:rPr>
              <a:t>for each individual patient in each specific</a:t>
            </a:r>
          </a:p>
          <a:p>
            <a:pPr algn="l"/>
            <a:r>
              <a:rPr lang="en-GB" sz="1300" dirty="0">
                <a:solidFill>
                  <a:schemeClr val="tx1"/>
                </a:solidFill>
              </a:rPr>
              <a:t>clinical situation. (ungraded statement</a:t>
            </a:r>
            <a:r>
              <a:rPr lang="en-GB" sz="1300" dirty="0" smtClean="0">
                <a:solidFill>
                  <a:schemeClr val="tx1"/>
                </a:solidFill>
              </a:rPr>
              <a:t>)</a:t>
            </a:r>
          </a:p>
          <a:p>
            <a:pPr algn="l"/>
            <a:endParaRPr lang="en-GB" sz="1300" dirty="0">
              <a:solidFill>
                <a:schemeClr val="tx1"/>
              </a:solidFill>
            </a:endParaRPr>
          </a:p>
        </p:txBody>
      </p:sp>
      <p:pic>
        <p:nvPicPr>
          <p:cNvPr id="4" name="Afbeelding 3" descr="ERBP 2011 Press+.t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452320" y="6323478"/>
            <a:ext cx="1566687" cy="489898"/>
          </a:xfrm>
          <a:prstGeom prst="rect">
            <a:avLst/>
          </a:prstGeom>
        </p:spPr>
      </p:pic>
      <p:cxnSp>
        <p:nvCxnSpPr>
          <p:cNvPr id="10" name="Rechte verbindingslijn 9"/>
          <p:cNvCxnSpPr/>
          <p:nvPr/>
        </p:nvCxnSpPr>
        <p:spPr>
          <a:xfrm>
            <a:off x="0" y="6165304"/>
            <a:ext cx="9144000" cy="0"/>
          </a:xfrm>
          <a:prstGeom prst="line">
            <a:avLst/>
          </a:prstGeom>
          <a:ln w="25400">
            <a:gradFill flip="none" rotWithShape="1">
              <a:gsLst>
                <a:gs pos="6000">
                  <a:srgbClr val="C8264D">
                    <a:alpha val="93000"/>
                  </a:srgbClr>
                </a:gs>
                <a:gs pos="30000">
                  <a:srgbClr val="66008F"/>
                </a:gs>
                <a:gs pos="64999">
                  <a:srgbClr val="BA0066"/>
                </a:gs>
                <a:gs pos="89999">
                  <a:srgbClr val="FF0000"/>
                </a:gs>
                <a:gs pos="100000">
                  <a:srgbClr val="FF8200"/>
                </a:gs>
              </a:gsLst>
              <a:lin ang="1620000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hthoek 11"/>
          <p:cNvSpPr/>
          <p:nvPr/>
        </p:nvSpPr>
        <p:spPr>
          <a:xfrm>
            <a:off x="288032" y="6165304"/>
            <a:ext cx="8532440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700" dirty="0" smtClean="0"/>
              <a:t>A European Renal Best Practice (ERBP) position statement on the Kidney Disease Improving Global Outcomes (KDIGO)</a:t>
            </a:r>
            <a:br>
              <a:rPr lang="en-GB" sz="700" dirty="0" smtClean="0"/>
            </a:br>
            <a:r>
              <a:rPr lang="en-GB" sz="700" dirty="0" smtClean="0"/>
              <a:t>Clinical Practice Guidelines on Acute Kidney Injury: part 2: renal replacement therapy</a:t>
            </a:r>
            <a:br>
              <a:rPr lang="en-GB" sz="700" dirty="0" smtClean="0"/>
            </a:br>
            <a:r>
              <a:rPr lang="en-GB" sz="800" dirty="0" err="1" smtClean="0"/>
              <a:t>Nephrol</a:t>
            </a:r>
            <a:r>
              <a:rPr lang="en-GB" sz="800" dirty="0" smtClean="0"/>
              <a:t> Dial Transplant (2013) 28: 2940–2945</a:t>
            </a:r>
          </a:p>
          <a:p>
            <a:pPr algn="ctr"/>
            <a:r>
              <a:rPr lang="en-GB" sz="800" dirty="0" err="1" smtClean="0"/>
              <a:t>doi</a:t>
            </a:r>
            <a:r>
              <a:rPr lang="en-GB" sz="800" dirty="0" smtClean="0"/>
              <a:t>: 10.1093/</a:t>
            </a:r>
            <a:r>
              <a:rPr lang="en-GB" sz="800" dirty="0" err="1" smtClean="0"/>
              <a:t>ndt</a:t>
            </a:r>
            <a:r>
              <a:rPr lang="en-GB" sz="800" dirty="0" smtClean="0"/>
              <a:t>/gft297</a:t>
            </a:r>
          </a:p>
          <a:p>
            <a:pPr algn="ctr"/>
            <a:r>
              <a:rPr lang="en-GB" sz="800" dirty="0" smtClean="0"/>
              <a:t>Advance Access publication 11 October 2013</a:t>
            </a:r>
          </a:p>
          <a:p>
            <a:pPr algn="ctr"/>
            <a:endParaRPr lang="en-GB" sz="7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44016" y="260648"/>
            <a:ext cx="8999984" cy="1470025"/>
          </a:xfrm>
        </p:spPr>
        <p:txBody>
          <a:bodyPr>
            <a:noAutofit/>
          </a:bodyPr>
          <a:lstStyle/>
          <a:p>
            <a:pPr algn="l"/>
            <a:r>
              <a:rPr lang="en-GB" sz="2400" b="1" dirty="0" smtClean="0">
                <a:solidFill>
                  <a:srgbClr val="FF0000"/>
                </a:solidFill>
              </a:rPr>
              <a:t>MODALITY OF RENAL REPLACEMENT THERAPY FOR PATIENTS WITH AKI</a:t>
            </a:r>
            <a:br>
              <a:rPr lang="en-GB" sz="2400" b="1" dirty="0" smtClean="0">
                <a:solidFill>
                  <a:srgbClr val="FF0000"/>
                </a:solidFill>
              </a:rPr>
            </a:br>
            <a:endParaRPr lang="en-GB" sz="2400" b="1" dirty="0">
              <a:solidFill>
                <a:srgbClr val="FF0000"/>
              </a:solidFill>
            </a:endParaRPr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251520" y="1700808"/>
            <a:ext cx="8352928" cy="3649960"/>
          </a:xfrm>
        </p:spPr>
        <p:txBody>
          <a:bodyPr>
            <a:noAutofit/>
          </a:bodyPr>
          <a:lstStyle/>
          <a:p>
            <a:pPr algn="l"/>
            <a:r>
              <a:rPr lang="en-GB" sz="1300" dirty="0" smtClean="0">
                <a:solidFill>
                  <a:schemeClr val="tx1"/>
                </a:solidFill>
              </a:rPr>
              <a:t>(</a:t>
            </a:r>
            <a:r>
              <a:rPr lang="en-GB" sz="1300" dirty="0">
                <a:solidFill>
                  <a:schemeClr val="tx1"/>
                </a:solidFill>
              </a:rPr>
              <a:t>ii) We suggest using CRRT or extended low-efficient </a:t>
            </a:r>
            <a:r>
              <a:rPr lang="en-GB" sz="1300" dirty="0" smtClean="0">
                <a:solidFill>
                  <a:schemeClr val="tx1"/>
                </a:solidFill>
              </a:rPr>
              <a:t>dialysis rather </a:t>
            </a:r>
            <a:r>
              <a:rPr lang="en-GB" sz="1300" dirty="0">
                <a:solidFill>
                  <a:schemeClr val="tx1"/>
                </a:solidFill>
              </a:rPr>
              <a:t>than high-efficient standard intermittent RRT, for</a:t>
            </a:r>
          </a:p>
          <a:p>
            <a:pPr algn="l"/>
            <a:r>
              <a:rPr lang="en-GB" sz="1300" dirty="0" err="1">
                <a:solidFill>
                  <a:schemeClr val="tx1"/>
                </a:solidFill>
              </a:rPr>
              <a:t>haemodynamically</a:t>
            </a:r>
            <a:r>
              <a:rPr lang="en-GB" sz="1300" dirty="0">
                <a:solidFill>
                  <a:schemeClr val="tx1"/>
                </a:solidFill>
              </a:rPr>
              <a:t> unstable patients. (ungraded statement</a:t>
            </a:r>
            <a:r>
              <a:rPr lang="en-GB" sz="1300" dirty="0" smtClean="0">
                <a:solidFill>
                  <a:schemeClr val="tx1"/>
                </a:solidFill>
              </a:rPr>
              <a:t>)</a:t>
            </a:r>
          </a:p>
        </p:txBody>
      </p:sp>
      <p:pic>
        <p:nvPicPr>
          <p:cNvPr id="4" name="Afbeelding 3" descr="ERBP 2011 Press+.t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452320" y="6323478"/>
            <a:ext cx="1566687" cy="489898"/>
          </a:xfrm>
          <a:prstGeom prst="rect">
            <a:avLst/>
          </a:prstGeom>
        </p:spPr>
      </p:pic>
      <p:cxnSp>
        <p:nvCxnSpPr>
          <p:cNvPr id="10" name="Rechte verbindingslijn 9"/>
          <p:cNvCxnSpPr/>
          <p:nvPr/>
        </p:nvCxnSpPr>
        <p:spPr>
          <a:xfrm>
            <a:off x="0" y="6165304"/>
            <a:ext cx="9144000" cy="0"/>
          </a:xfrm>
          <a:prstGeom prst="line">
            <a:avLst/>
          </a:prstGeom>
          <a:ln w="25400">
            <a:gradFill flip="none" rotWithShape="1">
              <a:gsLst>
                <a:gs pos="6000">
                  <a:srgbClr val="C8264D">
                    <a:alpha val="93000"/>
                  </a:srgbClr>
                </a:gs>
                <a:gs pos="30000">
                  <a:srgbClr val="66008F"/>
                </a:gs>
                <a:gs pos="64999">
                  <a:srgbClr val="BA0066"/>
                </a:gs>
                <a:gs pos="89999">
                  <a:srgbClr val="FF0000"/>
                </a:gs>
                <a:gs pos="100000">
                  <a:srgbClr val="FF8200"/>
                </a:gs>
              </a:gsLst>
              <a:lin ang="1620000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hthoek 11"/>
          <p:cNvSpPr/>
          <p:nvPr/>
        </p:nvSpPr>
        <p:spPr>
          <a:xfrm>
            <a:off x="288032" y="6165304"/>
            <a:ext cx="8532440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700" dirty="0" smtClean="0"/>
              <a:t>A European Renal Best Practice (ERBP) position statement on the Kidney Disease Improving Global Outcomes (KDIGO)</a:t>
            </a:r>
            <a:br>
              <a:rPr lang="en-GB" sz="700" dirty="0" smtClean="0"/>
            </a:br>
            <a:r>
              <a:rPr lang="en-GB" sz="700" dirty="0" smtClean="0"/>
              <a:t>Clinical Practice Guidelines on Acute Kidney Injury: part 2: renal replacement therapy</a:t>
            </a:r>
            <a:br>
              <a:rPr lang="en-GB" sz="700" dirty="0" smtClean="0"/>
            </a:br>
            <a:r>
              <a:rPr lang="en-GB" sz="800" dirty="0" err="1" smtClean="0"/>
              <a:t>Nephrol</a:t>
            </a:r>
            <a:r>
              <a:rPr lang="en-GB" sz="800" dirty="0" smtClean="0"/>
              <a:t> Dial Transplant (2013) 28: 2940–2945</a:t>
            </a:r>
          </a:p>
          <a:p>
            <a:pPr algn="ctr"/>
            <a:r>
              <a:rPr lang="en-GB" sz="800" dirty="0" err="1" smtClean="0"/>
              <a:t>doi</a:t>
            </a:r>
            <a:r>
              <a:rPr lang="en-GB" sz="800" dirty="0" smtClean="0"/>
              <a:t>: 10.1093/</a:t>
            </a:r>
            <a:r>
              <a:rPr lang="en-GB" sz="800" dirty="0" err="1" smtClean="0"/>
              <a:t>ndt</a:t>
            </a:r>
            <a:r>
              <a:rPr lang="en-GB" sz="800" dirty="0" smtClean="0"/>
              <a:t>/gft297</a:t>
            </a:r>
          </a:p>
          <a:p>
            <a:pPr algn="ctr"/>
            <a:r>
              <a:rPr lang="en-GB" sz="800" dirty="0" smtClean="0"/>
              <a:t>Advance Access publication 11 October 2013</a:t>
            </a:r>
          </a:p>
          <a:p>
            <a:pPr algn="ctr"/>
            <a:endParaRPr lang="en-GB" sz="7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44016" y="260648"/>
            <a:ext cx="8999984" cy="1470025"/>
          </a:xfrm>
        </p:spPr>
        <p:txBody>
          <a:bodyPr>
            <a:noAutofit/>
          </a:bodyPr>
          <a:lstStyle/>
          <a:p>
            <a:pPr algn="l"/>
            <a:r>
              <a:rPr lang="en-GB" sz="2400" b="1" dirty="0" smtClean="0">
                <a:solidFill>
                  <a:srgbClr val="FF0000"/>
                </a:solidFill>
              </a:rPr>
              <a:t>MODALITY OF RENAL REPLACEMENT THERAPY FOR PATIENTS WITH AKI</a:t>
            </a:r>
            <a:br>
              <a:rPr lang="en-GB" sz="2400" b="1" dirty="0" smtClean="0">
                <a:solidFill>
                  <a:srgbClr val="FF0000"/>
                </a:solidFill>
              </a:rPr>
            </a:br>
            <a:endParaRPr lang="en-GB" sz="2400" b="1" dirty="0">
              <a:solidFill>
                <a:srgbClr val="FF0000"/>
              </a:solidFill>
            </a:endParaRPr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251520" y="1700808"/>
            <a:ext cx="8352928" cy="3649960"/>
          </a:xfrm>
        </p:spPr>
        <p:txBody>
          <a:bodyPr>
            <a:noAutofit/>
          </a:bodyPr>
          <a:lstStyle/>
          <a:p>
            <a:pPr algn="l"/>
            <a:r>
              <a:rPr lang="en-GB" sz="1600" dirty="0" smtClean="0">
                <a:solidFill>
                  <a:schemeClr val="tx1"/>
                </a:solidFill>
              </a:rPr>
              <a:t>(</a:t>
            </a:r>
            <a:r>
              <a:rPr lang="en-GB" sz="1600" dirty="0">
                <a:solidFill>
                  <a:schemeClr val="tx1"/>
                </a:solidFill>
              </a:rPr>
              <a:t>iii) In this patient group, we recommend to pay special </a:t>
            </a:r>
            <a:r>
              <a:rPr lang="en-GB" sz="1600" dirty="0" smtClean="0">
                <a:solidFill>
                  <a:schemeClr val="tx1"/>
                </a:solidFill>
              </a:rPr>
              <a:t>attention to </a:t>
            </a:r>
            <a:r>
              <a:rPr lang="en-GB" sz="1600" dirty="0">
                <a:solidFill>
                  <a:schemeClr val="tx1"/>
                </a:solidFill>
              </a:rPr>
              <a:t>the connection procedure, to start with </a:t>
            </a:r>
            <a:r>
              <a:rPr lang="en-GB" sz="1600" dirty="0" smtClean="0">
                <a:solidFill>
                  <a:schemeClr val="tx1"/>
                </a:solidFill>
              </a:rPr>
              <a:t>low blood </a:t>
            </a:r>
            <a:r>
              <a:rPr lang="en-GB" sz="1600" dirty="0">
                <a:solidFill>
                  <a:schemeClr val="tx1"/>
                </a:solidFill>
              </a:rPr>
              <a:t>and dialysate flows, and to consider using </a:t>
            </a:r>
            <a:r>
              <a:rPr lang="en-GB" sz="1600" dirty="0" smtClean="0">
                <a:solidFill>
                  <a:schemeClr val="tx1"/>
                </a:solidFill>
              </a:rPr>
              <a:t>cooler dialysate </a:t>
            </a:r>
            <a:r>
              <a:rPr lang="en-GB" sz="1600" dirty="0">
                <a:solidFill>
                  <a:schemeClr val="tx1"/>
                </a:solidFill>
              </a:rPr>
              <a:t>temperatures. (ungraded statement</a:t>
            </a:r>
            <a:r>
              <a:rPr lang="en-GB" sz="1600" dirty="0" smtClean="0">
                <a:solidFill>
                  <a:schemeClr val="tx1"/>
                </a:solidFill>
              </a:rPr>
              <a:t>)</a:t>
            </a:r>
            <a:endParaRPr lang="en-GB" sz="1600" dirty="0">
              <a:solidFill>
                <a:schemeClr val="tx1"/>
              </a:solidFill>
            </a:endParaRPr>
          </a:p>
        </p:txBody>
      </p:sp>
      <p:pic>
        <p:nvPicPr>
          <p:cNvPr id="4" name="Afbeelding 3" descr="ERBP 2011 Press+.t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452320" y="6323478"/>
            <a:ext cx="1566687" cy="489898"/>
          </a:xfrm>
          <a:prstGeom prst="rect">
            <a:avLst/>
          </a:prstGeom>
        </p:spPr>
      </p:pic>
      <p:cxnSp>
        <p:nvCxnSpPr>
          <p:cNvPr id="10" name="Rechte verbindingslijn 9"/>
          <p:cNvCxnSpPr/>
          <p:nvPr/>
        </p:nvCxnSpPr>
        <p:spPr>
          <a:xfrm>
            <a:off x="0" y="6165304"/>
            <a:ext cx="9144000" cy="0"/>
          </a:xfrm>
          <a:prstGeom prst="line">
            <a:avLst/>
          </a:prstGeom>
          <a:ln w="25400">
            <a:gradFill flip="none" rotWithShape="1">
              <a:gsLst>
                <a:gs pos="6000">
                  <a:srgbClr val="C8264D">
                    <a:alpha val="93000"/>
                  </a:srgbClr>
                </a:gs>
                <a:gs pos="30000">
                  <a:srgbClr val="66008F"/>
                </a:gs>
                <a:gs pos="64999">
                  <a:srgbClr val="BA0066"/>
                </a:gs>
                <a:gs pos="89999">
                  <a:srgbClr val="FF0000"/>
                </a:gs>
                <a:gs pos="100000">
                  <a:srgbClr val="FF8200"/>
                </a:gs>
              </a:gsLst>
              <a:lin ang="1620000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hthoek 11"/>
          <p:cNvSpPr/>
          <p:nvPr/>
        </p:nvSpPr>
        <p:spPr>
          <a:xfrm>
            <a:off x="288032" y="6165304"/>
            <a:ext cx="8532440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700" dirty="0" smtClean="0"/>
              <a:t>A European Renal Best Practice (ERBP) position statement on the Kidney Disease Improving Global Outcomes (KDIGO)</a:t>
            </a:r>
            <a:br>
              <a:rPr lang="en-GB" sz="700" dirty="0" smtClean="0"/>
            </a:br>
            <a:r>
              <a:rPr lang="en-GB" sz="700" dirty="0" smtClean="0"/>
              <a:t>Clinical Practice Guidelines on Acute Kidney Injury: part 2: renal replacement therapy</a:t>
            </a:r>
            <a:br>
              <a:rPr lang="en-GB" sz="700" dirty="0" smtClean="0"/>
            </a:br>
            <a:r>
              <a:rPr lang="en-GB" sz="800" dirty="0" err="1" smtClean="0"/>
              <a:t>Nephrol</a:t>
            </a:r>
            <a:r>
              <a:rPr lang="en-GB" sz="800" dirty="0" smtClean="0"/>
              <a:t> Dial Transplant (2013) 28: 2940–2945</a:t>
            </a:r>
          </a:p>
          <a:p>
            <a:pPr algn="ctr"/>
            <a:r>
              <a:rPr lang="en-GB" sz="800" dirty="0" err="1" smtClean="0"/>
              <a:t>doi</a:t>
            </a:r>
            <a:r>
              <a:rPr lang="en-GB" sz="800" dirty="0" smtClean="0"/>
              <a:t>: 10.1093/</a:t>
            </a:r>
            <a:r>
              <a:rPr lang="en-GB" sz="800" dirty="0" err="1" smtClean="0"/>
              <a:t>ndt</a:t>
            </a:r>
            <a:r>
              <a:rPr lang="en-GB" sz="800" dirty="0" smtClean="0"/>
              <a:t>/gft297</a:t>
            </a:r>
          </a:p>
          <a:p>
            <a:pPr algn="ctr"/>
            <a:r>
              <a:rPr lang="en-GB" sz="800" dirty="0" smtClean="0"/>
              <a:t>Advance Access publication 11 October 2013</a:t>
            </a:r>
          </a:p>
          <a:p>
            <a:pPr algn="ctr"/>
            <a:endParaRPr lang="en-GB" sz="7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44016" y="260648"/>
            <a:ext cx="8999984" cy="1470025"/>
          </a:xfrm>
        </p:spPr>
        <p:txBody>
          <a:bodyPr>
            <a:noAutofit/>
          </a:bodyPr>
          <a:lstStyle/>
          <a:p>
            <a:pPr algn="l"/>
            <a:r>
              <a:rPr lang="en-GB" sz="2400" b="1" dirty="0" smtClean="0">
                <a:solidFill>
                  <a:srgbClr val="FF0000"/>
                </a:solidFill>
              </a:rPr>
              <a:t>MODALITY OF RENAL REPLACEMENT THERAPY FOR PATIENTS WITH AKI</a:t>
            </a:r>
            <a:br>
              <a:rPr lang="en-GB" sz="2400" b="1" dirty="0" smtClean="0">
                <a:solidFill>
                  <a:srgbClr val="FF0000"/>
                </a:solidFill>
              </a:rPr>
            </a:br>
            <a:endParaRPr lang="en-GB" sz="2400" b="1" dirty="0">
              <a:solidFill>
                <a:srgbClr val="FF0000"/>
              </a:solidFill>
            </a:endParaRPr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251520" y="1700808"/>
            <a:ext cx="8352928" cy="3649960"/>
          </a:xfrm>
        </p:spPr>
        <p:txBody>
          <a:bodyPr>
            <a:noAutofit/>
          </a:bodyPr>
          <a:lstStyle/>
          <a:p>
            <a:pPr algn="l"/>
            <a:r>
              <a:rPr lang="en-GB" sz="1600" dirty="0" smtClean="0">
                <a:solidFill>
                  <a:schemeClr val="tx1"/>
                </a:solidFill>
              </a:rPr>
              <a:t>(</a:t>
            </a:r>
            <a:r>
              <a:rPr lang="en-GB" sz="1600" dirty="0">
                <a:solidFill>
                  <a:schemeClr val="tx1"/>
                </a:solidFill>
              </a:rPr>
              <a:t>iii) In this patient group, we recommend to pay special </a:t>
            </a:r>
            <a:r>
              <a:rPr lang="en-GB" sz="1600" dirty="0" smtClean="0">
                <a:solidFill>
                  <a:schemeClr val="tx1"/>
                </a:solidFill>
              </a:rPr>
              <a:t>attention to </a:t>
            </a:r>
            <a:r>
              <a:rPr lang="en-GB" sz="1600" dirty="0">
                <a:solidFill>
                  <a:schemeClr val="tx1"/>
                </a:solidFill>
              </a:rPr>
              <a:t>the connection procedure, to start with </a:t>
            </a:r>
            <a:r>
              <a:rPr lang="en-GB" sz="1600" dirty="0" smtClean="0">
                <a:solidFill>
                  <a:schemeClr val="tx1"/>
                </a:solidFill>
              </a:rPr>
              <a:t>low blood </a:t>
            </a:r>
            <a:r>
              <a:rPr lang="en-GB" sz="1600" dirty="0">
                <a:solidFill>
                  <a:schemeClr val="tx1"/>
                </a:solidFill>
              </a:rPr>
              <a:t>and dialysate flows, and to consider using </a:t>
            </a:r>
            <a:r>
              <a:rPr lang="en-GB" sz="1600" dirty="0" smtClean="0">
                <a:solidFill>
                  <a:schemeClr val="tx1"/>
                </a:solidFill>
              </a:rPr>
              <a:t>cooler dialysate </a:t>
            </a:r>
            <a:r>
              <a:rPr lang="en-GB" sz="1600" dirty="0">
                <a:solidFill>
                  <a:schemeClr val="tx1"/>
                </a:solidFill>
              </a:rPr>
              <a:t>temperatures. (ungraded statement</a:t>
            </a:r>
            <a:r>
              <a:rPr lang="en-GB" sz="1600" dirty="0" smtClean="0">
                <a:solidFill>
                  <a:schemeClr val="tx1"/>
                </a:solidFill>
              </a:rPr>
              <a:t>)</a:t>
            </a:r>
            <a:endParaRPr lang="en-GB" sz="1600" dirty="0">
              <a:solidFill>
                <a:schemeClr val="tx1"/>
              </a:solidFill>
            </a:endParaRPr>
          </a:p>
        </p:txBody>
      </p:sp>
      <p:pic>
        <p:nvPicPr>
          <p:cNvPr id="4" name="Afbeelding 3" descr="ERBP 2011 Press+.t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452320" y="6323478"/>
            <a:ext cx="1566687" cy="489898"/>
          </a:xfrm>
          <a:prstGeom prst="rect">
            <a:avLst/>
          </a:prstGeom>
        </p:spPr>
      </p:pic>
      <p:cxnSp>
        <p:nvCxnSpPr>
          <p:cNvPr id="10" name="Rechte verbindingslijn 9"/>
          <p:cNvCxnSpPr/>
          <p:nvPr/>
        </p:nvCxnSpPr>
        <p:spPr>
          <a:xfrm>
            <a:off x="0" y="6165304"/>
            <a:ext cx="9144000" cy="0"/>
          </a:xfrm>
          <a:prstGeom prst="line">
            <a:avLst/>
          </a:prstGeom>
          <a:ln w="25400">
            <a:gradFill flip="none" rotWithShape="1">
              <a:gsLst>
                <a:gs pos="6000">
                  <a:srgbClr val="C8264D">
                    <a:alpha val="93000"/>
                  </a:srgbClr>
                </a:gs>
                <a:gs pos="30000">
                  <a:srgbClr val="66008F"/>
                </a:gs>
                <a:gs pos="64999">
                  <a:srgbClr val="BA0066"/>
                </a:gs>
                <a:gs pos="89999">
                  <a:srgbClr val="FF0000"/>
                </a:gs>
                <a:gs pos="100000">
                  <a:srgbClr val="FF8200"/>
                </a:gs>
              </a:gsLst>
              <a:lin ang="1620000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hthoek 11"/>
          <p:cNvSpPr/>
          <p:nvPr/>
        </p:nvSpPr>
        <p:spPr>
          <a:xfrm>
            <a:off x="288032" y="6165304"/>
            <a:ext cx="8532440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700" dirty="0" smtClean="0"/>
              <a:t>A European Renal Best Practice (ERBP) position statement on the Kidney Disease Improving Global Outcomes (KDIGO)</a:t>
            </a:r>
            <a:br>
              <a:rPr lang="en-GB" sz="700" dirty="0" smtClean="0"/>
            </a:br>
            <a:r>
              <a:rPr lang="en-GB" sz="700" dirty="0" smtClean="0"/>
              <a:t>Clinical Practice Guidelines on Acute Kidney Injury: part 2: renal replacement therapy</a:t>
            </a:r>
            <a:br>
              <a:rPr lang="en-GB" sz="700" dirty="0" smtClean="0"/>
            </a:br>
            <a:r>
              <a:rPr lang="en-GB" sz="800" dirty="0" err="1" smtClean="0"/>
              <a:t>Nephrol</a:t>
            </a:r>
            <a:r>
              <a:rPr lang="en-GB" sz="800" dirty="0" smtClean="0"/>
              <a:t> Dial Transplant (2013) 28: 2940–2945</a:t>
            </a:r>
          </a:p>
          <a:p>
            <a:pPr algn="ctr"/>
            <a:r>
              <a:rPr lang="en-GB" sz="800" dirty="0" err="1" smtClean="0"/>
              <a:t>doi</a:t>
            </a:r>
            <a:r>
              <a:rPr lang="en-GB" sz="800" dirty="0" smtClean="0"/>
              <a:t>: 10.1093/</a:t>
            </a:r>
            <a:r>
              <a:rPr lang="en-GB" sz="800" dirty="0" err="1" smtClean="0"/>
              <a:t>ndt</a:t>
            </a:r>
            <a:r>
              <a:rPr lang="en-GB" sz="800" dirty="0" smtClean="0"/>
              <a:t>/gft297</a:t>
            </a:r>
          </a:p>
          <a:p>
            <a:pPr algn="ctr"/>
            <a:r>
              <a:rPr lang="en-GB" sz="800" dirty="0" smtClean="0"/>
              <a:t>Advance Access publication 11 October 2013</a:t>
            </a:r>
          </a:p>
          <a:p>
            <a:pPr algn="ctr"/>
            <a:endParaRPr lang="en-GB" sz="7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44016" y="260648"/>
            <a:ext cx="8999984" cy="1470025"/>
          </a:xfrm>
        </p:spPr>
        <p:txBody>
          <a:bodyPr>
            <a:noAutofit/>
          </a:bodyPr>
          <a:lstStyle/>
          <a:p>
            <a:pPr algn="l"/>
            <a:r>
              <a:rPr lang="en-GB" sz="2400" b="1" dirty="0" smtClean="0">
                <a:solidFill>
                  <a:srgbClr val="FF0000"/>
                </a:solidFill>
              </a:rPr>
              <a:t>MODALITY OF RENAL REPLACEMENT THERAPY FOR PATIENTS WITH AKI</a:t>
            </a:r>
            <a:br>
              <a:rPr lang="en-GB" sz="2400" b="1" dirty="0" smtClean="0">
                <a:solidFill>
                  <a:srgbClr val="FF0000"/>
                </a:solidFill>
              </a:rPr>
            </a:br>
            <a:endParaRPr lang="en-GB" sz="2400" b="1" dirty="0">
              <a:solidFill>
                <a:srgbClr val="FF0000"/>
              </a:solidFill>
            </a:endParaRPr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251520" y="1700808"/>
            <a:ext cx="8352928" cy="3649960"/>
          </a:xfrm>
        </p:spPr>
        <p:txBody>
          <a:bodyPr>
            <a:noAutofit/>
          </a:bodyPr>
          <a:lstStyle/>
          <a:p>
            <a:pPr algn="l"/>
            <a:r>
              <a:rPr lang="en-GB" sz="1600" dirty="0" smtClean="0">
                <a:solidFill>
                  <a:schemeClr val="tx1"/>
                </a:solidFill>
              </a:rPr>
              <a:t>(</a:t>
            </a:r>
            <a:r>
              <a:rPr lang="en-GB" sz="1600" dirty="0">
                <a:solidFill>
                  <a:schemeClr val="tx1"/>
                </a:solidFill>
              </a:rPr>
              <a:t>iv) We suggest using CRRT, extended low-efficient dialysis </a:t>
            </a:r>
            <a:r>
              <a:rPr lang="en-GB" sz="1600" dirty="0" smtClean="0">
                <a:solidFill>
                  <a:schemeClr val="tx1"/>
                </a:solidFill>
              </a:rPr>
              <a:t>or peritoneal </a:t>
            </a:r>
            <a:r>
              <a:rPr lang="en-GB" sz="1600" dirty="0">
                <a:solidFill>
                  <a:schemeClr val="tx1"/>
                </a:solidFill>
              </a:rPr>
              <a:t>dialysis, rather than intermittent RRT, for </a:t>
            </a:r>
            <a:r>
              <a:rPr lang="en-GB" sz="1600" dirty="0" smtClean="0">
                <a:solidFill>
                  <a:schemeClr val="tx1"/>
                </a:solidFill>
              </a:rPr>
              <a:t>AKI patients </a:t>
            </a:r>
            <a:r>
              <a:rPr lang="en-GB" sz="1600" dirty="0">
                <a:solidFill>
                  <a:schemeClr val="tx1"/>
                </a:solidFill>
              </a:rPr>
              <a:t>with acute brain injury or other causes of </a:t>
            </a:r>
            <a:r>
              <a:rPr lang="en-GB" sz="1600" dirty="0" smtClean="0">
                <a:solidFill>
                  <a:schemeClr val="tx1"/>
                </a:solidFill>
              </a:rPr>
              <a:t>increased intracranial </a:t>
            </a:r>
            <a:r>
              <a:rPr lang="en-GB" sz="1600" dirty="0">
                <a:solidFill>
                  <a:schemeClr val="tx1"/>
                </a:solidFill>
              </a:rPr>
              <a:t>pressure or generalized brain oedema. (2D)</a:t>
            </a:r>
          </a:p>
        </p:txBody>
      </p:sp>
      <p:pic>
        <p:nvPicPr>
          <p:cNvPr id="4" name="Afbeelding 3" descr="ERBP 2011 Press+.t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452320" y="6323478"/>
            <a:ext cx="1566687" cy="489898"/>
          </a:xfrm>
          <a:prstGeom prst="rect">
            <a:avLst/>
          </a:prstGeom>
        </p:spPr>
      </p:pic>
      <p:cxnSp>
        <p:nvCxnSpPr>
          <p:cNvPr id="10" name="Rechte verbindingslijn 9"/>
          <p:cNvCxnSpPr/>
          <p:nvPr/>
        </p:nvCxnSpPr>
        <p:spPr>
          <a:xfrm>
            <a:off x="0" y="6165304"/>
            <a:ext cx="9144000" cy="0"/>
          </a:xfrm>
          <a:prstGeom prst="line">
            <a:avLst/>
          </a:prstGeom>
          <a:ln w="25400">
            <a:gradFill flip="none" rotWithShape="1">
              <a:gsLst>
                <a:gs pos="6000">
                  <a:srgbClr val="C8264D">
                    <a:alpha val="93000"/>
                  </a:srgbClr>
                </a:gs>
                <a:gs pos="30000">
                  <a:srgbClr val="66008F"/>
                </a:gs>
                <a:gs pos="64999">
                  <a:srgbClr val="BA0066"/>
                </a:gs>
                <a:gs pos="89999">
                  <a:srgbClr val="FF0000"/>
                </a:gs>
                <a:gs pos="100000">
                  <a:srgbClr val="FF8200"/>
                </a:gs>
              </a:gsLst>
              <a:lin ang="1620000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hthoek 11"/>
          <p:cNvSpPr/>
          <p:nvPr/>
        </p:nvSpPr>
        <p:spPr>
          <a:xfrm>
            <a:off x="288032" y="6165304"/>
            <a:ext cx="8532440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700" dirty="0" smtClean="0"/>
              <a:t>A European Renal Best Practice (ERBP) position statement on the Kidney Disease Improving Global Outcomes (KDIGO)</a:t>
            </a:r>
            <a:br>
              <a:rPr lang="en-GB" sz="700" dirty="0" smtClean="0"/>
            </a:br>
            <a:r>
              <a:rPr lang="en-GB" sz="700" dirty="0" smtClean="0"/>
              <a:t>Clinical Practice Guidelines on Acute Kidney Injury: part 2: renal replacement therapy</a:t>
            </a:r>
            <a:br>
              <a:rPr lang="en-GB" sz="700" dirty="0" smtClean="0"/>
            </a:br>
            <a:r>
              <a:rPr lang="en-GB" sz="800" dirty="0" err="1" smtClean="0"/>
              <a:t>Nephrol</a:t>
            </a:r>
            <a:r>
              <a:rPr lang="en-GB" sz="800" dirty="0" smtClean="0"/>
              <a:t> Dial Transplant (2013) 28: 2940–2945</a:t>
            </a:r>
          </a:p>
          <a:p>
            <a:pPr algn="ctr"/>
            <a:r>
              <a:rPr lang="en-GB" sz="800" dirty="0" err="1" smtClean="0"/>
              <a:t>doi</a:t>
            </a:r>
            <a:r>
              <a:rPr lang="en-GB" sz="800" dirty="0" smtClean="0"/>
              <a:t>: 10.1093/</a:t>
            </a:r>
            <a:r>
              <a:rPr lang="en-GB" sz="800" dirty="0" err="1" smtClean="0"/>
              <a:t>ndt</a:t>
            </a:r>
            <a:r>
              <a:rPr lang="en-GB" sz="800" dirty="0" smtClean="0"/>
              <a:t>/gft297</a:t>
            </a:r>
          </a:p>
          <a:p>
            <a:pPr algn="ctr"/>
            <a:r>
              <a:rPr lang="en-GB" sz="800" dirty="0" smtClean="0"/>
              <a:t>Advance Access publication 11 October 2013</a:t>
            </a:r>
          </a:p>
          <a:p>
            <a:pPr algn="ctr"/>
            <a:endParaRPr lang="en-GB" sz="7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44016" y="260648"/>
            <a:ext cx="8999984" cy="1470025"/>
          </a:xfrm>
        </p:spPr>
        <p:txBody>
          <a:bodyPr>
            <a:noAutofit/>
          </a:bodyPr>
          <a:lstStyle/>
          <a:p>
            <a:pPr algn="l"/>
            <a:r>
              <a:rPr lang="en-GB" sz="2400" b="1" dirty="0" smtClean="0">
                <a:solidFill>
                  <a:srgbClr val="FF0000"/>
                </a:solidFill>
              </a:rPr>
              <a:t>DOSE OF RENAL REPLACEMENT THERAPY IN AKI</a:t>
            </a:r>
            <a:br>
              <a:rPr lang="en-GB" sz="2400" b="1" dirty="0" smtClean="0">
                <a:solidFill>
                  <a:srgbClr val="FF0000"/>
                </a:solidFill>
              </a:rPr>
            </a:br>
            <a:r>
              <a:rPr lang="en-GB" sz="2400" b="1" dirty="0" smtClean="0">
                <a:solidFill>
                  <a:srgbClr val="FF0000"/>
                </a:solidFill>
              </a:rPr>
              <a:t/>
            </a:r>
            <a:br>
              <a:rPr lang="en-GB" sz="2400" b="1" dirty="0" smtClean="0">
                <a:solidFill>
                  <a:srgbClr val="FF0000"/>
                </a:solidFill>
              </a:rPr>
            </a:br>
            <a:endParaRPr lang="en-GB" sz="2400" b="1" dirty="0">
              <a:solidFill>
                <a:srgbClr val="FF0000"/>
              </a:solidFill>
            </a:endParaRPr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251520" y="1700808"/>
            <a:ext cx="8352928" cy="3649960"/>
          </a:xfrm>
        </p:spPr>
        <p:txBody>
          <a:bodyPr>
            <a:noAutofit/>
          </a:bodyPr>
          <a:lstStyle/>
          <a:p>
            <a:pPr algn="l"/>
            <a:r>
              <a:rPr lang="en-GB" sz="1800" dirty="0" smtClean="0">
                <a:solidFill>
                  <a:schemeClr val="tx1"/>
                </a:solidFill>
              </a:rPr>
              <a:t>(</a:t>
            </a:r>
            <a:r>
              <a:rPr lang="en-GB" sz="1800" dirty="0" err="1">
                <a:solidFill>
                  <a:schemeClr val="tx1"/>
                </a:solidFill>
              </a:rPr>
              <a:t>i</a:t>
            </a:r>
            <a:r>
              <a:rPr lang="en-GB" sz="1800" dirty="0">
                <a:solidFill>
                  <a:schemeClr val="tx1"/>
                </a:solidFill>
              </a:rPr>
              <a:t>) We do not recommend using Kt/V as a measure of </a:t>
            </a:r>
            <a:r>
              <a:rPr lang="en-GB" sz="1800" dirty="0" smtClean="0">
                <a:solidFill>
                  <a:schemeClr val="tx1"/>
                </a:solidFill>
              </a:rPr>
              <a:t>dose of </a:t>
            </a:r>
            <a:r>
              <a:rPr lang="en-GB" sz="1800" dirty="0">
                <a:solidFill>
                  <a:schemeClr val="tx1"/>
                </a:solidFill>
              </a:rPr>
              <a:t>dialysis in AKI when using intermittent or </a:t>
            </a:r>
            <a:r>
              <a:rPr lang="en-GB" sz="1800" dirty="0" smtClean="0">
                <a:solidFill>
                  <a:schemeClr val="tx1"/>
                </a:solidFill>
              </a:rPr>
              <a:t>extended RRT </a:t>
            </a:r>
            <a:r>
              <a:rPr lang="en-GB" sz="1800" dirty="0">
                <a:solidFill>
                  <a:schemeClr val="tx1"/>
                </a:solidFill>
              </a:rPr>
              <a:t>in AKI. (1A</a:t>
            </a:r>
            <a:r>
              <a:rPr lang="en-GB" sz="1800" dirty="0" smtClean="0">
                <a:solidFill>
                  <a:schemeClr val="tx1"/>
                </a:solidFill>
              </a:rPr>
              <a:t>)</a:t>
            </a:r>
          </a:p>
          <a:p>
            <a:pPr algn="l"/>
            <a:endParaRPr lang="en-GB" sz="1800" dirty="0">
              <a:solidFill>
                <a:schemeClr val="tx1"/>
              </a:solidFill>
            </a:endParaRPr>
          </a:p>
        </p:txBody>
      </p:sp>
      <p:pic>
        <p:nvPicPr>
          <p:cNvPr id="4" name="Afbeelding 3" descr="ERBP 2011 Press+.t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452320" y="6323478"/>
            <a:ext cx="1566687" cy="489898"/>
          </a:xfrm>
          <a:prstGeom prst="rect">
            <a:avLst/>
          </a:prstGeom>
        </p:spPr>
      </p:pic>
      <p:cxnSp>
        <p:nvCxnSpPr>
          <p:cNvPr id="10" name="Rechte verbindingslijn 9"/>
          <p:cNvCxnSpPr/>
          <p:nvPr/>
        </p:nvCxnSpPr>
        <p:spPr>
          <a:xfrm>
            <a:off x="0" y="6165304"/>
            <a:ext cx="9144000" cy="0"/>
          </a:xfrm>
          <a:prstGeom prst="line">
            <a:avLst/>
          </a:prstGeom>
          <a:ln w="25400">
            <a:gradFill flip="none" rotWithShape="1">
              <a:gsLst>
                <a:gs pos="6000">
                  <a:srgbClr val="C8264D">
                    <a:alpha val="93000"/>
                  </a:srgbClr>
                </a:gs>
                <a:gs pos="30000">
                  <a:srgbClr val="66008F"/>
                </a:gs>
                <a:gs pos="64999">
                  <a:srgbClr val="BA0066"/>
                </a:gs>
                <a:gs pos="89999">
                  <a:srgbClr val="FF0000"/>
                </a:gs>
                <a:gs pos="100000">
                  <a:srgbClr val="FF8200"/>
                </a:gs>
              </a:gsLst>
              <a:lin ang="1620000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hthoek 11"/>
          <p:cNvSpPr/>
          <p:nvPr/>
        </p:nvSpPr>
        <p:spPr>
          <a:xfrm>
            <a:off x="288032" y="6165304"/>
            <a:ext cx="8532440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700" dirty="0" smtClean="0"/>
              <a:t>A European Renal Best Practice (ERBP) position statement on the Kidney Disease Improving Global Outcomes (KDIGO)</a:t>
            </a:r>
            <a:br>
              <a:rPr lang="en-GB" sz="700" dirty="0" smtClean="0"/>
            </a:br>
            <a:r>
              <a:rPr lang="en-GB" sz="700" dirty="0" smtClean="0"/>
              <a:t>Clinical Practice Guidelines on Acute Kidney Injury: part 2: renal replacement therapy</a:t>
            </a:r>
            <a:br>
              <a:rPr lang="en-GB" sz="700" dirty="0" smtClean="0"/>
            </a:br>
            <a:r>
              <a:rPr lang="en-GB" sz="800" dirty="0" err="1" smtClean="0"/>
              <a:t>Nephrol</a:t>
            </a:r>
            <a:r>
              <a:rPr lang="en-GB" sz="800" dirty="0" smtClean="0"/>
              <a:t> Dial Transplant (2013) 28: 2940–2945</a:t>
            </a:r>
          </a:p>
          <a:p>
            <a:pPr algn="ctr"/>
            <a:r>
              <a:rPr lang="en-GB" sz="800" dirty="0" err="1" smtClean="0"/>
              <a:t>doi</a:t>
            </a:r>
            <a:r>
              <a:rPr lang="en-GB" sz="800" dirty="0" smtClean="0"/>
              <a:t>: 10.1093/</a:t>
            </a:r>
            <a:r>
              <a:rPr lang="en-GB" sz="800" dirty="0" err="1" smtClean="0"/>
              <a:t>ndt</a:t>
            </a:r>
            <a:r>
              <a:rPr lang="en-GB" sz="800" dirty="0" smtClean="0"/>
              <a:t>/gft297</a:t>
            </a:r>
          </a:p>
          <a:p>
            <a:pPr algn="ctr"/>
            <a:r>
              <a:rPr lang="en-GB" sz="800" dirty="0" smtClean="0"/>
              <a:t>Advance Access publication 11 October 2013</a:t>
            </a:r>
          </a:p>
          <a:p>
            <a:pPr algn="ctr"/>
            <a:endParaRPr lang="en-GB" sz="7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44016" y="260648"/>
            <a:ext cx="8999984" cy="1470025"/>
          </a:xfrm>
        </p:spPr>
        <p:txBody>
          <a:bodyPr>
            <a:noAutofit/>
          </a:bodyPr>
          <a:lstStyle/>
          <a:p>
            <a:pPr algn="l"/>
            <a:r>
              <a:rPr lang="en-GB" sz="2400" b="1" dirty="0" smtClean="0">
                <a:solidFill>
                  <a:srgbClr val="FF0000"/>
                </a:solidFill>
              </a:rPr>
              <a:t>DOSE OF RENAL REPLACEMENT THERAPY IN AKI</a:t>
            </a:r>
            <a:br>
              <a:rPr lang="en-GB" sz="2400" b="1" dirty="0" smtClean="0">
                <a:solidFill>
                  <a:srgbClr val="FF0000"/>
                </a:solidFill>
              </a:rPr>
            </a:br>
            <a:r>
              <a:rPr lang="en-GB" sz="2400" b="1" dirty="0" smtClean="0">
                <a:solidFill>
                  <a:srgbClr val="FF0000"/>
                </a:solidFill>
              </a:rPr>
              <a:t/>
            </a:r>
            <a:br>
              <a:rPr lang="en-GB" sz="2400" b="1" dirty="0" smtClean="0">
                <a:solidFill>
                  <a:srgbClr val="FF0000"/>
                </a:solidFill>
              </a:rPr>
            </a:br>
            <a:endParaRPr lang="en-GB" sz="2400" b="1" dirty="0">
              <a:solidFill>
                <a:srgbClr val="FF0000"/>
              </a:solidFill>
            </a:endParaRPr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251520" y="1700808"/>
            <a:ext cx="8352928" cy="3649960"/>
          </a:xfrm>
        </p:spPr>
        <p:txBody>
          <a:bodyPr>
            <a:noAutofit/>
          </a:bodyPr>
          <a:lstStyle/>
          <a:p>
            <a:pPr algn="l"/>
            <a:r>
              <a:rPr lang="en-GB" sz="1800" dirty="0" smtClean="0">
                <a:solidFill>
                  <a:schemeClr val="tx1"/>
                </a:solidFill>
              </a:rPr>
              <a:t>(</a:t>
            </a:r>
            <a:r>
              <a:rPr lang="en-GB" sz="1800" dirty="0">
                <a:solidFill>
                  <a:schemeClr val="tx1"/>
                </a:solidFill>
              </a:rPr>
              <a:t>ii) The dose of CRRT to be delivered should be </a:t>
            </a:r>
            <a:r>
              <a:rPr lang="en-GB" sz="1800" dirty="0" smtClean="0">
                <a:solidFill>
                  <a:schemeClr val="tx1"/>
                </a:solidFill>
              </a:rPr>
              <a:t>prescribed before </a:t>
            </a:r>
            <a:r>
              <a:rPr lang="en-GB" sz="1800" dirty="0">
                <a:solidFill>
                  <a:schemeClr val="tx1"/>
                </a:solidFill>
              </a:rPr>
              <a:t>starting each session of CRRT as </a:t>
            </a:r>
            <a:r>
              <a:rPr lang="en-GB" sz="1800" dirty="0" err="1">
                <a:solidFill>
                  <a:schemeClr val="tx1"/>
                </a:solidFill>
              </a:rPr>
              <a:t>mL</a:t>
            </a:r>
            <a:r>
              <a:rPr lang="en-GB" sz="1800" dirty="0">
                <a:solidFill>
                  <a:schemeClr val="tx1"/>
                </a:solidFill>
              </a:rPr>
              <a:t>//kg/h </a:t>
            </a:r>
            <a:r>
              <a:rPr lang="en-GB" sz="1800" dirty="0" smtClean="0">
                <a:solidFill>
                  <a:schemeClr val="tx1"/>
                </a:solidFill>
              </a:rPr>
              <a:t>filtration rate</a:t>
            </a:r>
            <a:r>
              <a:rPr lang="en-GB" sz="1800" dirty="0">
                <a:solidFill>
                  <a:schemeClr val="tx1"/>
                </a:solidFill>
              </a:rPr>
              <a:t>, dialysis volume or a combination thereof</a:t>
            </a:r>
            <a:r>
              <a:rPr lang="en-GB" sz="1800" dirty="0" smtClean="0">
                <a:solidFill>
                  <a:schemeClr val="tx1"/>
                </a:solidFill>
              </a:rPr>
              <a:t>. (</a:t>
            </a:r>
            <a:r>
              <a:rPr lang="en-GB" sz="1800" dirty="0">
                <a:solidFill>
                  <a:schemeClr val="tx1"/>
                </a:solidFill>
              </a:rPr>
              <a:t>not graded) We suggest regular assessment of the </a:t>
            </a:r>
            <a:r>
              <a:rPr lang="en-GB" sz="1800" dirty="0" smtClean="0">
                <a:solidFill>
                  <a:schemeClr val="tx1"/>
                </a:solidFill>
              </a:rPr>
              <a:t>actually delivered </a:t>
            </a:r>
            <a:r>
              <a:rPr lang="en-GB" sz="1800" dirty="0">
                <a:solidFill>
                  <a:schemeClr val="tx1"/>
                </a:solidFill>
              </a:rPr>
              <a:t>dose. (1B</a:t>
            </a:r>
            <a:r>
              <a:rPr lang="en-GB" sz="1800" dirty="0" smtClean="0">
                <a:solidFill>
                  <a:schemeClr val="tx1"/>
                </a:solidFill>
              </a:rPr>
              <a:t>)</a:t>
            </a:r>
          </a:p>
        </p:txBody>
      </p:sp>
      <p:pic>
        <p:nvPicPr>
          <p:cNvPr id="4" name="Afbeelding 3" descr="ERBP 2011 Press+.t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452320" y="6323478"/>
            <a:ext cx="1566687" cy="489898"/>
          </a:xfrm>
          <a:prstGeom prst="rect">
            <a:avLst/>
          </a:prstGeom>
        </p:spPr>
      </p:pic>
      <p:cxnSp>
        <p:nvCxnSpPr>
          <p:cNvPr id="10" name="Rechte verbindingslijn 9"/>
          <p:cNvCxnSpPr/>
          <p:nvPr/>
        </p:nvCxnSpPr>
        <p:spPr>
          <a:xfrm>
            <a:off x="0" y="6165304"/>
            <a:ext cx="9144000" cy="0"/>
          </a:xfrm>
          <a:prstGeom prst="line">
            <a:avLst/>
          </a:prstGeom>
          <a:ln w="25400">
            <a:gradFill flip="none" rotWithShape="1">
              <a:gsLst>
                <a:gs pos="6000">
                  <a:srgbClr val="C8264D">
                    <a:alpha val="93000"/>
                  </a:srgbClr>
                </a:gs>
                <a:gs pos="30000">
                  <a:srgbClr val="66008F"/>
                </a:gs>
                <a:gs pos="64999">
                  <a:srgbClr val="BA0066"/>
                </a:gs>
                <a:gs pos="89999">
                  <a:srgbClr val="FF0000"/>
                </a:gs>
                <a:gs pos="100000">
                  <a:srgbClr val="FF8200"/>
                </a:gs>
              </a:gsLst>
              <a:lin ang="1620000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hthoek 11"/>
          <p:cNvSpPr/>
          <p:nvPr/>
        </p:nvSpPr>
        <p:spPr>
          <a:xfrm>
            <a:off x="288032" y="6165304"/>
            <a:ext cx="8532440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700" dirty="0" smtClean="0"/>
              <a:t>A European Renal Best Practice (ERBP) position statement on the Kidney Disease Improving Global Outcomes (KDIGO)</a:t>
            </a:r>
            <a:br>
              <a:rPr lang="en-GB" sz="700" dirty="0" smtClean="0"/>
            </a:br>
            <a:r>
              <a:rPr lang="en-GB" sz="700" dirty="0" smtClean="0"/>
              <a:t>Clinical Practice Guidelines on Acute Kidney Injury: part 2: renal replacement therapy</a:t>
            </a:r>
            <a:br>
              <a:rPr lang="en-GB" sz="700" dirty="0" smtClean="0"/>
            </a:br>
            <a:r>
              <a:rPr lang="en-GB" sz="800" dirty="0" err="1" smtClean="0"/>
              <a:t>Nephrol</a:t>
            </a:r>
            <a:r>
              <a:rPr lang="en-GB" sz="800" dirty="0" smtClean="0"/>
              <a:t> Dial Transplant (2013) 28: 2940–2945</a:t>
            </a:r>
          </a:p>
          <a:p>
            <a:pPr algn="ctr"/>
            <a:r>
              <a:rPr lang="en-GB" sz="800" dirty="0" err="1" smtClean="0"/>
              <a:t>doi</a:t>
            </a:r>
            <a:r>
              <a:rPr lang="en-GB" sz="800" dirty="0" smtClean="0"/>
              <a:t>: 10.1093/</a:t>
            </a:r>
            <a:r>
              <a:rPr lang="en-GB" sz="800" dirty="0" err="1" smtClean="0"/>
              <a:t>ndt</a:t>
            </a:r>
            <a:r>
              <a:rPr lang="en-GB" sz="800" dirty="0" smtClean="0"/>
              <a:t>/gft297</a:t>
            </a:r>
          </a:p>
          <a:p>
            <a:pPr algn="ctr"/>
            <a:r>
              <a:rPr lang="en-GB" sz="800" dirty="0" smtClean="0"/>
              <a:t>Advance Access publication 11 October 2013</a:t>
            </a:r>
          </a:p>
          <a:p>
            <a:pPr algn="ctr"/>
            <a:endParaRPr lang="en-GB" sz="7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44016" y="260648"/>
            <a:ext cx="8999984" cy="1470025"/>
          </a:xfrm>
        </p:spPr>
        <p:txBody>
          <a:bodyPr>
            <a:noAutofit/>
          </a:bodyPr>
          <a:lstStyle/>
          <a:p>
            <a:pPr algn="l"/>
            <a:r>
              <a:rPr lang="en-GB" sz="2400" b="1" dirty="0" smtClean="0">
                <a:solidFill>
                  <a:srgbClr val="FF0000"/>
                </a:solidFill>
              </a:rPr>
              <a:t>DOSE OF RENAL REPLACEMENT THERAPY IN AKI</a:t>
            </a:r>
            <a:br>
              <a:rPr lang="en-GB" sz="2400" b="1" dirty="0" smtClean="0">
                <a:solidFill>
                  <a:srgbClr val="FF0000"/>
                </a:solidFill>
              </a:rPr>
            </a:br>
            <a:r>
              <a:rPr lang="en-GB" sz="2400" b="1" dirty="0" smtClean="0">
                <a:solidFill>
                  <a:srgbClr val="FF0000"/>
                </a:solidFill>
              </a:rPr>
              <a:t/>
            </a:r>
            <a:br>
              <a:rPr lang="en-GB" sz="2400" b="1" dirty="0" smtClean="0">
                <a:solidFill>
                  <a:srgbClr val="FF0000"/>
                </a:solidFill>
              </a:rPr>
            </a:br>
            <a:endParaRPr lang="en-GB" sz="2400" b="1" dirty="0">
              <a:solidFill>
                <a:srgbClr val="FF0000"/>
              </a:solidFill>
            </a:endParaRPr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251520" y="1700808"/>
            <a:ext cx="8352928" cy="3649960"/>
          </a:xfrm>
        </p:spPr>
        <p:txBody>
          <a:bodyPr>
            <a:noAutofit/>
          </a:bodyPr>
          <a:lstStyle/>
          <a:p>
            <a:pPr algn="l"/>
            <a:r>
              <a:rPr lang="en-GB" sz="1800" dirty="0" smtClean="0">
                <a:solidFill>
                  <a:schemeClr val="tx1"/>
                </a:solidFill>
              </a:rPr>
              <a:t>(</a:t>
            </a:r>
            <a:r>
              <a:rPr lang="en-GB" sz="1800" dirty="0">
                <a:solidFill>
                  <a:schemeClr val="tx1"/>
                </a:solidFill>
              </a:rPr>
              <a:t>iii) We recommend delivering an effluent volume of </a:t>
            </a:r>
            <a:r>
              <a:rPr lang="en-GB" sz="1800" dirty="0" smtClean="0">
                <a:solidFill>
                  <a:schemeClr val="tx1"/>
                </a:solidFill>
              </a:rPr>
              <a:t>20–25 </a:t>
            </a:r>
            <a:r>
              <a:rPr lang="en-GB" sz="1800" dirty="0" err="1" smtClean="0">
                <a:solidFill>
                  <a:schemeClr val="tx1"/>
                </a:solidFill>
              </a:rPr>
              <a:t>mL</a:t>
            </a:r>
            <a:r>
              <a:rPr lang="en-GB" sz="1800" dirty="0" smtClean="0">
                <a:solidFill>
                  <a:schemeClr val="tx1"/>
                </a:solidFill>
              </a:rPr>
              <a:t>/kg/h </a:t>
            </a:r>
            <a:r>
              <a:rPr lang="en-GB" sz="1800" dirty="0">
                <a:solidFill>
                  <a:schemeClr val="tx1"/>
                </a:solidFill>
              </a:rPr>
              <a:t>for post-dilution CRRT in AKI. (1A) This </a:t>
            </a:r>
            <a:r>
              <a:rPr lang="en-GB" sz="1800" dirty="0" smtClean="0">
                <a:solidFill>
                  <a:schemeClr val="tx1"/>
                </a:solidFill>
              </a:rPr>
              <a:t>dose should </a:t>
            </a:r>
            <a:r>
              <a:rPr lang="en-GB" sz="1800" dirty="0">
                <a:solidFill>
                  <a:schemeClr val="tx1"/>
                </a:solidFill>
              </a:rPr>
              <a:t>be increased when pre-dilution is applied</a:t>
            </a:r>
            <a:r>
              <a:rPr lang="en-GB" sz="1800" dirty="0" smtClean="0">
                <a:solidFill>
                  <a:schemeClr val="tx1"/>
                </a:solidFill>
              </a:rPr>
              <a:t>.</a:t>
            </a:r>
          </a:p>
        </p:txBody>
      </p:sp>
      <p:pic>
        <p:nvPicPr>
          <p:cNvPr id="4" name="Afbeelding 3" descr="ERBP 2011 Press+.t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452320" y="6323478"/>
            <a:ext cx="1566687" cy="489898"/>
          </a:xfrm>
          <a:prstGeom prst="rect">
            <a:avLst/>
          </a:prstGeom>
        </p:spPr>
      </p:pic>
      <p:cxnSp>
        <p:nvCxnSpPr>
          <p:cNvPr id="10" name="Rechte verbindingslijn 9"/>
          <p:cNvCxnSpPr/>
          <p:nvPr/>
        </p:nvCxnSpPr>
        <p:spPr>
          <a:xfrm>
            <a:off x="0" y="6165304"/>
            <a:ext cx="9144000" cy="0"/>
          </a:xfrm>
          <a:prstGeom prst="line">
            <a:avLst/>
          </a:prstGeom>
          <a:ln w="25400">
            <a:gradFill flip="none" rotWithShape="1">
              <a:gsLst>
                <a:gs pos="6000">
                  <a:srgbClr val="C8264D">
                    <a:alpha val="93000"/>
                  </a:srgbClr>
                </a:gs>
                <a:gs pos="30000">
                  <a:srgbClr val="66008F"/>
                </a:gs>
                <a:gs pos="64999">
                  <a:srgbClr val="BA0066"/>
                </a:gs>
                <a:gs pos="89999">
                  <a:srgbClr val="FF0000"/>
                </a:gs>
                <a:gs pos="100000">
                  <a:srgbClr val="FF8200"/>
                </a:gs>
              </a:gsLst>
              <a:lin ang="1620000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hthoek 11"/>
          <p:cNvSpPr/>
          <p:nvPr/>
        </p:nvSpPr>
        <p:spPr>
          <a:xfrm>
            <a:off x="288032" y="6165304"/>
            <a:ext cx="8532440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700" dirty="0" smtClean="0"/>
              <a:t>A European Renal Best Practice (ERBP) position statement on the Kidney Disease Improving Global Outcomes (KDIGO)</a:t>
            </a:r>
            <a:br>
              <a:rPr lang="en-GB" sz="700" dirty="0" smtClean="0"/>
            </a:br>
            <a:r>
              <a:rPr lang="en-GB" sz="700" dirty="0" smtClean="0"/>
              <a:t>Clinical Practice Guidelines on Acute Kidney Injury: part 2: renal replacement therapy</a:t>
            </a:r>
            <a:br>
              <a:rPr lang="en-GB" sz="700" dirty="0" smtClean="0"/>
            </a:br>
            <a:r>
              <a:rPr lang="en-GB" sz="800" dirty="0" err="1" smtClean="0"/>
              <a:t>Nephrol</a:t>
            </a:r>
            <a:r>
              <a:rPr lang="en-GB" sz="800" dirty="0" smtClean="0"/>
              <a:t> Dial Transplant (2013) 28: 2940–2945</a:t>
            </a:r>
          </a:p>
          <a:p>
            <a:pPr algn="ctr"/>
            <a:r>
              <a:rPr lang="en-GB" sz="800" dirty="0" err="1" smtClean="0"/>
              <a:t>doi</a:t>
            </a:r>
            <a:r>
              <a:rPr lang="en-GB" sz="800" dirty="0" smtClean="0"/>
              <a:t>: 10.1093/</a:t>
            </a:r>
            <a:r>
              <a:rPr lang="en-GB" sz="800" dirty="0" err="1" smtClean="0"/>
              <a:t>ndt</a:t>
            </a:r>
            <a:r>
              <a:rPr lang="en-GB" sz="800" dirty="0" smtClean="0"/>
              <a:t>/gft297</a:t>
            </a:r>
          </a:p>
          <a:p>
            <a:pPr algn="ctr"/>
            <a:r>
              <a:rPr lang="en-GB" sz="800" dirty="0" smtClean="0"/>
              <a:t>Advance Access publication 11 October 2013</a:t>
            </a:r>
          </a:p>
          <a:p>
            <a:pPr algn="ctr"/>
            <a:endParaRPr lang="en-GB" sz="7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44016" y="260648"/>
            <a:ext cx="8999984" cy="1470025"/>
          </a:xfrm>
        </p:spPr>
        <p:txBody>
          <a:bodyPr>
            <a:noAutofit/>
          </a:bodyPr>
          <a:lstStyle/>
          <a:p>
            <a:pPr algn="l"/>
            <a:r>
              <a:rPr lang="en-GB" sz="2400" b="1" dirty="0" smtClean="0">
                <a:solidFill>
                  <a:srgbClr val="FF0000"/>
                </a:solidFill>
              </a:rPr>
              <a:t>DOSE OF RENAL REPLACEMENT THERAPY IN AKI</a:t>
            </a:r>
            <a:br>
              <a:rPr lang="en-GB" sz="2400" b="1" dirty="0" smtClean="0">
                <a:solidFill>
                  <a:srgbClr val="FF0000"/>
                </a:solidFill>
              </a:rPr>
            </a:br>
            <a:r>
              <a:rPr lang="en-GB" sz="2400" b="1" dirty="0" smtClean="0">
                <a:solidFill>
                  <a:srgbClr val="FF0000"/>
                </a:solidFill>
              </a:rPr>
              <a:t/>
            </a:r>
            <a:br>
              <a:rPr lang="en-GB" sz="2400" b="1" dirty="0" smtClean="0">
                <a:solidFill>
                  <a:srgbClr val="FF0000"/>
                </a:solidFill>
              </a:rPr>
            </a:br>
            <a:endParaRPr lang="en-GB" sz="2400" b="1" dirty="0">
              <a:solidFill>
                <a:srgbClr val="FF0000"/>
              </a:solidFill>
            </a:endParaRPr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251520" y="1700808"/>
            <a:ext cx="8352928" cy="3649960"/>
          </a:xfrm>
        </p:spPr>
        <p:txBody>
          <a:bodyPr>
            <a:noAutofit/>
          </a:bodyPr>
          <a:lstStyle/>
          <a:p>
            <a:pPr algn="l"/>
            <a:r>
              <a:rPr lang="en-GB" sz="1800" dirty="0" smtClean="0">
                <a:solidFill>
                  <a:schemeClr val="tx1"/>
                </a:solidFill>
              </a:rPr>
              <a:t>(</a:t>
            </a:r>
            <a:r>
              <a:rPr lang="en-GB" sz="1800" dirty="0">
                <a:solidFill>
                  <a:schemeClr val="tx1"/>
                </a:solidFill>
              </a:rPr>
              <a:t>iv) We recommend to adapt the administration of </a:t>
            </a:r>
            <a:r>
              <a:rPr lang="en-GB" sz="1800" dirty="0" smtClean="0">
                <a:solidFill>
                  <a:schemeClr val="tx1"/>
                </a:solidFill>
              </a:rPr>
              <a:t>medication in </a:t>
            </a:r>
            <a:r>
              <a:rPr lang="en-GB" sz="1800" dirty="0">
                <a:solidFill>
                  <a:schemeClr val="tx1"/>
                </a:solidFill>
              </a:rPr>
              <a:t>terms of dosing and timing, to the intensity </a:t>
            </a:r>
            <a:r>
              <a:rPr lang="en-GB" sz="1800" dirty="0" smtClean="0">
                <a:solidFill>
                  <a:schemeClr val="tx1"/>
                </a:solidFill>
              </a:rPr>
              <a:t>of dialysis</a:t>
            </a:r>
            <a:r>
              <a:rPr lang="en-GB" sz="1800" dirty="0">
                <a:solidFill>
                  <a:schemeClr val="tx1"/>
                </a:solidFill>
              </a:rPr>
              <a:t>, taking into account pharmacokinetics and </a:t>
            </a:r>
            <a:r>
              <a:rPr lang="en-GB" sz="1800" dirty="0" err="1" smtClean="0">
                <a:solidFill>
                  <a:schemeClr val="tx1"/>
                </a:solidFill>
              </a:rPr>
              <a:t>dialytic</a:t>
            </a:r>
            <a:r>
              <a:rPr lang="en-GB" sz="1800" dirty="0" smtClean="0">
                <a:solidFill>
                  <a:schemeClr val="tx1"/>
                </a:solidFill>
              </a:rPr>
              <a:t> clearance </a:t>
            </a:r>
            <a:r>
              <a:rPr lang="en-GB" sz="1800" dirty="0">
                <a:solidFill>
                  <a:schemeClr val="tx1"/>
                </a:solidFill>
              </a:rPr>
              <a:t>of the drug.</a:t>
            </a:r>
            <a:endParaRPr lang="en-GB" sz="1600" dirty="0">
              <a:solidFill>
                <a:schemeClr val="tx1"/>
              </a:solidFill>
            </a:endParaRPr>
          </a:p>
        </p:txBody>
      </p:sp>
      <p:pic>
        <p:nvPicPr>
          <p:cNvPr id="4" name="Afbeelding 3" descr="ERBP 2011 Press+.t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452320" y="6323478"/>
            <a:ext cx="1566687" cy="489898"/>
          </a:xfrm>
          <a:prstGeom prst="rect">
            <a:avLst/>
          </a:prstGeom>
        </p:spPr>
      </p:pic>
      <p:cxnSp>
        <p:nvCxnSpPr>
          <p:cNvPr id="10" name="Rechte verbindingslijn 9"/>
          <p:cNvCxnSpPr/>
          <p:nvPr/>
        </p:nvCxnSpPr>
        <p:spPr>
          <a:xfrm>
            <a:off x="0" y="6165304"/>
            <a:ext cx="9144000" cy="0"/>
          </a:xfrm>
          <a:prstGeom prst="line">
            <a:avLst/>
          </a:prstGeom>
          <a:ln w="25400">
            <a:gradFill flip="none" rotWithShape="1">
              <a:gsLst>
                <a:gs pos="6000">
                  <a:srgbClr val="C8264D">
                    <a:alpha val="93000"/>
                  </a:srgbClr>
                </a:gs>
                <a:gs pos="30000">
                  <a:srgbClr val="66008F"/>
                </a:gs>
                <a:gs pos="64999">
                  <a:srgbClr val="BA0066"/>
                </a:gs>
                <a:gs pos="89999">
                  <a:srgbClr val="FF0000"/>
                </a:gs>
                <a:gs pos="100000">
                  <a:srgbClr val="FF8200"/>
                </a:gs>
              </a:gsLst>
              <a:lin ang="1620000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hthoek 11"/>
          <p:cNvSpPr/>
          <p:nvPr/>
        </p:nvSpPr>
        <p:spPr>
          <a:xfrm>
            <a:off x="288032" y="6165304"/>
            <a:ext cx="8532440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700" dirty="0" smtClean="0"/>
              <a:t>A European Renal Best Practice (ERBP) position statement on the Kidney Disease Improving Global Outcomes (KDIGO)</a:t>
            </a:r>
            <a:br>
              <a:rPr lang="en-GB" sz="700" dirty="0" smtClean="0"/>
            </a:br>
            <a:r>
              <a:rPr lang="en-GB" sz="700" dirty="0" smtClean="0"/>
              <a:t>Clinical Practice Guidelines on Acute Kidney Injury: part 2: renal replacement therapy</a:t>
            </a:r>
            <a:br>
              <a:rPr lang="en-GB" sz="700" dirty="0" smtClean="0"/>
            </a:br>
            <a:r>
              <a:rPr lang="en-GB" sz="800" dirty="0" err="1" smtClean="0"/>
              <a:t>Nephrol</a:t>
            </a:r>
            <a:r>
              <a:rPr lang="en-GB" sz="800" dirty="0" smtClean="0"/>
              <a:t> Dial Transplant (2013) 28: 2940–2945</a:t>
            </a:r>
          </a:p>
          <a:p>
            <a:pPr algn="ctr"/>
            <a:r>
              <a:rPr lang="en-GB" sz="800" dirty="0" err="1" smtClean="0"/>
              <a:t>doi</a:t>
            </a:r>
            <a:r>
              <a:rPr lang="en-GB" sz="800" dirty="0" smtClean="0"/>
              <a:t>: 10.1093/</a:t>
            </a:r>
            <a:r>
              <a:rPr lang="en-GB" sz="800" dirty="0" err="1" smtClean="0"/>
              <a:t>ndt</a:t>
            </a:r>
            <a:r>
              <a:rPr lang="en-GB" sz="800" dirty="0" smtClean="0"/>
              <a:t>/gft297</a:t>
            </a:r>
          </a:p>
          <a:p>
            <a:pPr algn="ctr"/>
            <a:r>
              <a:rPr lang="en-GB" sz="800" dirty="0" smtClean="0"/>
              <a:t>Advance Access publication 11 October 2013</a:t>
            </a:r>
          </a:p>
          <a:p>
            <a:pPr algn="ctr"/>
            <a:endParaRPr lang="en-GB" sz="7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-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-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53</TotalTime>
  <Words>1131</Words>
  <Application>Microsoft Office PowerPoint</Application>
  <PresentationFormat>On-screen Show (4:3)</PresentationFormat>
  <Paragraphs>96</Paragraphs>
  <Slides>18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19" baseType="lpstr">
      <vt:lpstr>Office-thema</vt:lpstr>
      <vt:lpstr>A European Renal Best Practice (ERBP) position statement on the Kidney Disease Improving Global Outcomes (KDIGO) Clinical Practice Guidelines on Acute Kidney Injury: part 2: renal replacement therapy</vt:lpstr>
      <vt:lpstr>   TIMING OF RENAL REPLACEMENT THERAPY IN AKI </vt:lpstr>
      <vt:lpstr>   TIMING OF RENAL REPLACEMENT THERAPY IN AKI </vt:lpstr>
      <vt:lpstr>VASCULAR ACCESS FOR RENAL REPLACEMENT THERAPY IN AKI</vt:lpstr>
      <vt:lpstr>VASCULAR ACCESS FOR RENAL REPLACEMENT THERAPY IN AKI</vt:lpstr>
      <vt:lpstr>VASCULAR ACCESS FOR RENAL REPLACEMENT THERAPY IN AKI</vt:lpstr>
      <vt:lpstr>VASCULAR ACCESS FOR RENAL REPLACEMENT THERAPY IN AKI</vt:lpstr>
      <vt:lpstr>VASCULAR ACCESS FOR RENAL REPLACEMENT THERAPY IN AKI</vt:lpstr>
      <vt:lpstr>DIALYZER MEMBRANES FOR RENAL REPLACEMENT THERAPY IN AKI</vt:lpstr>
      <vt:lpstr>MODALITY OF RENAL REPLACEMENT THERAPY FOR PATIENTS WITH AKI </vt:lpstr>
      <vt:lpstr>MODALITY OF RENAL REPLACEMENT THERAPY FOR PATIENTS WITH AKI </vt:lpstr>
      <vt:lpstr>MODALITY OF RENAL REPLACEMENT THERAPY FOR PATIENTS WITH AKI </vt:lpstr>
      <vt:lpstr>MODALITY OF RENAL REPLACEMENT THERAPY FOR PATIENTS WITH AKI </vt:lpstr>
      <vt:lpstr>MODALITY OF RENAL REPLACEMENT THERAPY FOR PATIENTS WITH AKI </vt:lpstr>
      <vt:lpstr>DOSE OF RENAL REPLACEMENT THERAPY IN AKI  </vt:lpstr>
      <vt:lpstr>DOSE OF RENAL REPLACEMENT THERAPY IN AKI  </vt:lpstr>
      <vt:lpstr>DOSE OF RENAL REPLACEMENT THERAPY IN AKI  </vt:lpstr>
      <vt:lpstr>DOSE OF RENAL REPLACEMENT THERAPY IN AKI  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 1</dc:title>
  <dc:creator>Isabel</dc:creator>
  <cp:lastModifiedBy>Isabel Van Dorpe</cp:lastModifiedBy>
  <cp:revision>13</cp:revision>
  <dcterms:created xsi:type="dcterms:W3CDTF">2014-01-10T08:44:48Z</dcterms:created>
  <dcterms:modified xsi:type="dcterms:W3CDTF">2014-05-28T06:28:53Z</dcterms:modified>
</cp:coreProperties>
</file>